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356" r:id="rId3"/>
    <p:sldId id="406" r:id="rId4"/>
    <p:sldId id="407" r:id="rId5"/>
    <p:sldId id="418" r:id="rId6"/>
    <p:sldId id="419" r:id="rId7"/>
    <p:sldId id="449" r:id="rId8"/>
    <p:sldId id="421" r:id="rId9"/>
    <p:sldId id="422" r:id="rId10"/>
    <p:sldId id="423" r:id="rId11"/>
    <p:sldId id="424" r:id="rId12"/>
    <p:sldId id="451" r:id="rId13"/>
    <p:sldId id="425" r:id="rId14"/>
    <p:sldId id="427" r:id="rId15"/>
    <p:sldId id="428" r:id="rId16"/>
    <p:sldId id="429" r:id="rId17"/>
    <p:sldId id="430" r:id="rId18"/>
    <p:sldId id="431" r:id="rId19"/>
    <p:sldId id="433" r:id="rId20"/>
    <p:sldId id="448" r:id="rId21"/>
    <p:sldId id="450" r:id="rId22"/>
    <p:sldId id="437" r:id="rId23"/>
    <p:sldId id="438" r:id="rId24"/>
    <p:sldId id="439" r:id="rId25"/>
    <p:sldId id="440" r:id="rId26"/>
    <p:sldId id="441" r:id="rId27"/>
    <p:sldId id="442" r:id="rId28"/>
    <p:sldId id="443" r:id="rId29"/>
    <p:sldId id="444" r:id="rId30"/>
    <p:sldId id="445" r:id="rId31"/>
    <p:sldId id="446" r:id="rId32"/>
    <p:sldId id="286" r:id="rId33"/>
  </p:sldIdLst>
  <p:sldSz cx="9906000" cy="6858000" type="A4"/>
  <p:notesSz cx="6797675" cy="9926638"/>
  <p:defaultTextStyle>
    <a:defPPr>
      <a:defRPr lang="en-GB"/>
    </a:defPPr>
    <a:lvl1pPr marL="0" indent="0" algn="l" defTabSz="914400" rtl="0" eaLnBrk="1" latinLnBrk="0" hangingPunct="1">
      <a:lnSpc>
        <a:spcPct val="100000"/>
      </a:lnSpc>
      <a:buFont typeface="Arial" panose="020B0604020202020204" pitchFamily="34" charset="0"/>
      <a:buNone/>
      <a:defRPr sz="1600" kern="1200">
        <a:solidFill>
          <a:schemeClr val="tx1"/>
        </a:solidFill>
        <a:latin typeface="+mn-lt"/>
        <a:ea typeface="+mn-ea"/>
        <a:cs typeface="+mn-cs"/>
      </a:defRPr>
    </a:lvl1pPr>
    <a:lvl2pPr marL="270000" indent="-270000" algn="l" defTabSz="914400" rtl="0" eaLnBrk="1" latinLnBrk="0" hangingPunct="1">
      <a:lnSpc>
        <a:spcPct val="100000"/>
      </a:lnSpc>
      <a:buClr>
        <a:schemeClr val="accent1"/>
      </a:buClr>
      <a:buFont typeface="Arial" panose="020B0604020202020204" pitchFamily="34" charset="0"/>
      <a:buChar char="•"/>
      <a:defRPr sz="1600" kern="1200">
        <a:solidFill>
          <a:schemeClr val="tx1"/>
        </a:solidFill>
        <a:latin typeface="+mn-lt"/>
        <a:ea typeface="+mn-ea"/>
        <a:cs typeface="+mn-cs"/>
      </a:defRPr>
    </a:lvl2pPr>
    <a:lvl3pPr marL="54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3pPr>
    <a:lvl4pPr marL="81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4pPr>
    <a:lvl5pPr marL="108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5pPr>
    <a:lvl6pPr marL="135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6pPr>
    <a:lvl7pPr marL="162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7pPr>
    <a:lvl8pPr marL="189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8pPr>
    <a:lvl9pPr marL="216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Lee" initials="BL" lastIdx="1" clrIdx="0">
    <p:extLst>
      <p:ext uri="{19B8F6BF-5375-455C-9EA6-DF929625EA0E}">
        <p15:presenceInfo xmlns:p15="http://schemas.microsoft.com/office/powerpoint/2012/main" userId="S-1-5-21-502692572-3178324188-3248379186-20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EF6447A-24EA-4742-A8FB-1DF080B5CEF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EF6447A-24EA-4742-A8FB-1DF080B5CEFA}" styleName="Kennedys">
    <a:wholeTbl>
      <a:tcTxStyle>
        <a:fontRef idx="minor">
          <a:scrgbClr r="0" g="0" b="0"/>
        </a:fontRef>
        <a:schemeClr val="tx1"/>
      </a:tcTxStyle>
      <a:tcStyle>
        <a:tcBdr>
          <a:left>
            <a:ln>
              <a:noFill/>
            </a:ln>
          </a:left>
          <a:right>
            <a:ln>
              <a:noFill/>
            </a:ln>
          </a:right>
          <a:top>
            <a:ln w="12700" cmpd="sng">
              <a:solidFill>
                <a:schemeClr val="dk2"/>
              </a:solidFill>
            </a:ln>
          </a:top>
          <a:bottom>
            <a:ln w="12700" cmpd="sng">
              <a:solidFill>
                <a:schemeClr val="dk2"/>
              </a:solidFill>
            </a:ln>
          </a:bottom>
          <a:insideH>
            <a:ln w="12700" cmpd="sng">
              <a:solidFill>
                <a:schemeClr val="lt2"/>
              </a:solidFill>
            </a:ln>
          </a:insideH>
          <a:insideV>
            <a:ln>
              <a:noFill/>
            </a:ln>
          </a:insideV>
        </a:tcBdr>
        <a:fill>
          <a:noFill/>
        </a:fill>
      </a:tcStyle>
    </a:wholeTbl>
    <a:band1H>
      <a:tcStyle>
        <a:tcBdr/>
        <a:fill>
          <a:solidFill>
            <a:schemeClr val="lt2"/>
          </a:solidFill>
        </a:fill>
      </a:tcStyle>
    </a:band1H>
    <a:firstCol>
      <a:tcTxStyle b="on">
        <a:fontRef idx="minor">
          <a:prstClr val="black"/>
        </a:fontRef>
        <a:schemeClr val="tx1"/>
      </a:tcTxStyle>
      <a:tcStyle>
        <a:tcBdr/>
      </a:tcStyle>
    </a:firstCol>
    <a:lastRow>
      <a:tcTxStyle b="on">
        <a:fontRef idx="minor">
          <a:prstClr val="black"/>
        </a:fontRef>
        <a:schemeClr val="tx1"/>
      </a:tcTxStyle>
      <a:tcStyle>
        <a:tcBdr>
          <a:top>
            <a:ln w="12700" cmpd="sng">
              <a:solidFill>
                <a:schemeClr val="dk2"/>
              </a:solidFill>
            </a:ln>
          </a:top>
        </a:tcBdr>
        <a:fill>
          <a:noFill/>
        </a:fill>
      </a:tcStyle>
    </a:lastRow>
    <a:firstRow>
      <a:tcTxStyle b="on">
        <a:fontRef idx="minor">
          <a:prstClr val="black"/>
        </a:fontRef>
        <a:schemeClr val="lt1"/>
      </a:tcTxStyle>
      <a:tcStyle>
        <a:tcBdr>
          <a:top>
            <a:ln>
              <a:noFill/>
            </a:ln>
          </a:top>
          <a:insideH>
            <a:ln w="12700" cmpd="sng">
              <a:solidFill>
                <a:schemeClr val="lt1"/>
              </a:solidFill>
            </a:ln>
          </a:insideH>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2460" autoAdjust="0"/>
  </p:normalViewPr>
  <p:slideViewPr>
    <p:cSldViewPr showGuides="1">
      <p:cViewPr varScale="1">
        <p:scale>
          <a:sx n="72" d="100"/>
          <a:sy n="72" d="100"/>
        </p:scale>
        <p:origin x="99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6" y="1"/>
            <a:ext cx="2945659" cy="498055"/>
          </a:xfrm>
          <a:prstGeom prst="rect">
            <a:avLst/>
          </a:prstGeom>
        </p:spPr>
        <p:txBody>
          <a:bodyPr vert="horz" lIns="91440" tIns="45720" rIns="91440" bIns="45720" rtlCol="0"/>
          <a:lstStyle>
            <a:lvl1pPr algn="r">
              <a:defRPr sz="1200"/>
            </a:lvl1pPr>
          </a:lstStyle>
          <a:p>
            <a:fld id="{9CA923F4-0B69-4702-AE25-51051663F6AB}" type="datetimeFigureOut">
              <a:rPr lang="en-GB" smtClean="0"/>
              <a:t>08/12/2017</a:t>
            </a:fld>
            <a:endParaRPr lang="en-GB" dirty="0"/>
          </a:p>
        </p:txBody>
      </p:sp>
      <p:sp>
        <p:nvSpPr>
          <p:cNvPr id="4" name="Footer Placeholder 3"/>
          <p:cNvSpPr>
            <a:spLocks noGrp="1"/>
          </p:cNvSpPr>
          <p:nvPr>
            <p:ph type="ftr" sz="quarter" idx="2"/>
          </p:nvPr>
        </p:nvSpPr>
        <p:spPr>
          <a:xfrm>
            <a:off x="3" y="9428586"/>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6" y="9428586"/>
            <a:ext cx="2945659" cy="498054"/>
          </a:xfrm>
          <a:prstGeom prst="rect">
            <a:avLst/>
          </a:prstGeom>
        </p:spPr>
        <p:txBody>
          <a:bodyPr vert="horz" lIns="91440" tIns="45720" rIns="91440" bIns="45720" rtlCol="0" anchor="b"/>
          <a:lstStyle>
            <a:lvl1pPr algn="r">
              <a:defRPr sz="1200"/>
            </a:lvl1pPr>
          </a:lstStyle>
          <a:p>
            <a:fld id="{3346814B-1D3E-4D16-B95A-32538BEC5E88}" type="slidenum">
              <a:rPr lang="en-GB" smtClean="0"/>
              <a:t>‹#›</a:t>
            </a:fld>
            <a:endParaRPr lang="en-GB" dirty="0"/>
          </a:p>
        </p:txBody>
      </p:sp>
    </p:spTree>
    <p:extLst>
      <p:ext uri="{BB962C8B-B14F-4D97-AF65-F5344CB8AC3E}">
        <p14:creationId xmlns:p14="http://schemas.microsoft.com/office/powerpoint/2010/main" val="41558175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8055"/>
          </a:xfrm>
          <a:prstGeom prst="rect">
            <a:avLst/>
          </a:prstGeom>
        </p:spPr>
        <p:txBody>
          <a:bodyPr vert="horz" lIns="91440" tIns="45720" rIns="91440" bIns="45720" rtlCol="0"/>
          <a:lstStyle>
            <a:lvl1pPr algn="l">
              <a:defRPr sz="1100">
                <a:latin typeface="Trebuchet MS" panose="020B0603020202020204" pitchFamily="34" charset="0"/>
              </a:defRPr>
            </a:lvl1pPr>
          </a:lstStyle>
          <a:p>
            <a:endParaRPr lang="en-GB" dirty="0"/>
          </a:p>
        </p:txBody>
      </p:sp>
      <p:sp>
        <p:nvSpPr>
          <p:cNvPr id="3" name="Date Placeholder 2"/>
          <p:cNvSpPr>
            <a:spLocks noGrp="1"/>
          </p:cNvSpPr>
          <p:nvPr>
            <p:ph type="dt" idx="1"/>
          </p:nvPr>
        </p:nvSpPr>
        <p:spPr>
          <a:xfrm>
            <a:off x="3850446" y="1"/>
            <a:ext cx="2945659" cy="498055"/>
          </a:xfrm>
          <a:prstGeom prst="rect">
            <a:avLst/>
          </a:prstGeom>
        </p:spPr>
        <p:txBody>
          <a:bodyPr vert="horz" lIns="91440" tIns="45720" rIns="91440" bIns="45720" rtlCol="0"/>
          <a:lstStyle>
            <a:lvl1pPr algn="r">
              <a:defRPr sz="1100">
                <a:latin typeface="Trebuchet MS" panose="020B0603020202020204" pitchFamily="34" charset="0"/>
              </a:defRPr>
            </a:lvl1pPr>
          </a:lstStyle>
          <a:p>
            <a:fld id="{21B5F5B7-F93F-4FB7-98D0-2B8D193CD9BF}" type="datetimeFigureOut">
              <a:rPr lang="en-GB" smtClean="0"/>
              <a:pPr/>
              <a:t>08/12/2017</a:t>
            </a:fld>
            <a:endParaRPr lang="en-GB" dirty="0"/>
          </a:p>
        </p:txBody>
      </p:sp>
      <p:sp>
        <p:nvSpPr>
          <p:cNvPr id="4" name="Slide Image Placeholder 3"/>
          <p:cNvSpPr>
            <a:spLocks noGrp="1" noRot="1" noChangeAspect="1"/>
          </p:cNvSpPr>
          <p:nvPr>
            <p:ph type="sldImg" idx="2"/>
          </p:nvPr>
        </p:nvSpPr>
        <p:spPr>
          <a:xfrm>
            <a:off x="979488" y="1239838"/>
            <a:ext cx="4838700" cy="3351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7"/>
            <a:ext cx="5438140" cy="3908614"/>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3" y="9428586"/>
            <a:ext cx="2945659" cy="498054"/>
          </a:xfrm>
          <a:prstGeom prst="rect">
            <a:avLst/>
          </a:prstGeom>
        </p:spPr>
        <p:txBody>
          <a:bodyPr vert="horz" lIns="91440" tIns="45720" rIns="91440" bIns="45720" rtlCol="0" anchor="b"/>
          <a:lstStyle>
            <a:lvl1pPr algn="l">
              <a:defRPr sz="1100">
                <a:latin typeface="Trebuchet MS" panose="020B0603020202020204" pitchFamily="34" charset="0"/>
              </a:defRPr>
            </a:lvl1pPr>
          </a:lstStyle>
          <a:p>
            <a:endParaRPr lang="en-GB" dirty="0"/>
          </a:p>
        </p:txBody>
      </p:sp>
      <p:sp>
        <p:nvSpPr>
          <p:cNvPr id="7" name="Slide Number Placeholder 6"/>
          <p:cNvSpPr>
            <a:spLocks noGrp="1"/>
          </p:cNvSpPr>
          <p:nvPr>
            <p:ph type="sldNum" sz="quarter" idx="5"/>
          </p:nvPr>
        </p:nvSpPr>
        <p:spPr>
          <a:xfrm>
            <a:off x="3850446" y="9428586"/>
            <a:ext cx="2945659" cy="498054"/>
          </a:xfrm>
          <a:prstGeom prst="rect">
            <a:avLst/>
          </a:prstGeom>
        </p:spPr>
        <p:txBody>
          <a:bodyPr vert="horz" lIns="91440" tIns="45720" rIns="91440" bIns="45720" rtlCol="0" anchor="b"/>
          <a:lstStyle>
            <a:lvl1pPr algn="r">
              <a:defRPr sz="1100">
                <a:latin typeface="Trebuchet MS" panose="020B0603020202020204" pitchFamily="34" charset="0"/>
              </a:defRPr>
            </a:lvl1pPr>
          </a:lstStyle>
          <a:p>
            <a:fld id="{948E42F7-6983-41BB-A629-D830B1DBF142}" type="slidenum">
              <a:rPr lang="en-GB" smtClean="0"/>
              <a:pPr/>
              <a:t>‹#›</a:t>
            </a:fld>
            <a:endParaRPr lang="en-GB" dirty="0"/>
          </a:p>
        </p:txBody>
      </p:sp>
    </p:spTree>
    <p:extLst>
      <p:ext uri="{BB962C8B-B14F-4D97-AF65-F5344CB8AC3E}">
        <p14:creationId xmlns:p14="http://schemas.microsoft.com/office/powerpoint/2010/main" val="69162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Trebuchet MS" panose="020B0603020202020204" pitchFamily="34" charset="0"/>
        <a:ea typeface="+mn-ea"/>
        <a:cs typeface="+mn-cs"/>
      </a:defRPr>
    </a:lvl1pPr>
    <a:lvl2pPr marL="457200" algn="l" defTabSz="914400" rtl="0" eaLnBrk="1" latinLnBrk="0" hangingPunct="1">
      <a:defRPr sz="1100" kern="1200">
        <a:solidFill>
          <a:schemeClr val="tx1"/>
        </a:solidFill>
        <a:latin typeface="Trebuchet MS" panose="020B0603020202020204" pitchFamily="34" charset="0"/>
        <a:ea typeface="+mn-ea"/>
        <a:cs typeface="+mn-cs"/>
      </a:defRPr>
    </a:lvl2pPr>
    <a:lvl3pPr marL="914400" algn="l" defTabSz="914400" rtl="0" eaLnBrk="1" latinLnBrk="0" hangingPunct="1">
      <a:defRPr sz="1100" kern="1200">
        <a:solidFill>
          <a:schemeClr val="tx1"/>
        </a:solidFill>
        <a:latin typeface="Trebuchet MS" panose="020B0603020202020204" pitchFamily="34" charset="0"/>
        <a:ea typeface="+mn-ea"/>
        <a:cs typeface="+mn-cs"/>
      </a:defRPr>
    </a:lvl3pPr>
    <a:lvl4pPr marL="1371600" algn="l" defTabSz="914400" rtl="0" eaLnBrk="1" latinLnBrk="0" hangingPunct="1">
      <a:defRPr sz="1100" kern="1200">
        <a:solidFill>
          <a:schemeClr val="tx1"/>
        </a:solidFill>
        <a:latin typeface="Trebuchet MS" panose="020B0603020202020204" pitchFamily="34" charset="0"/>
        <a:ea typeface="+mn-ea"/>
        <a:cs typeface="+mn-cs"/>
      </a:defRPr>
    </a:lvl4pPr>
    <a:lvl5pPr marL="1828800" algn="l" defTabSz="914400" rtl="0" eaLnBrk="1" latinLnBrk="0" hangingPunct="1">
      <a:defRPr sz="11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948E42F7-6983-41BB-A629-D830B1DBF142}" type="slidenum">
              <a:rPr lang="en-GB" smtClean="0"/>
              <a:t>1</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396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11</a:t>
            </a:fld>
            <a:endParaRPr lang="en-GB" dirty="0"/>
          </a:p>
        </p:txBody>
      </p:sp>
    </p:spTree>
    <p:extLst>
      <p:ext uri="{BB962C8B-B14F-4D97-AF65-F5344CB8AC3E}">
        <p14:creationId xmlns:p14="http://schemas.microsoft.com/office/powerpoint/2010/main" val="154024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13</a:t>
            </a:fld>
            <a:endParaRPr lang="en-GB" dirty="0"/>
          </a:p>
        </p:txBody>
      </p:sp>
    </p:spTree>
    <p:extLst>
      <p:ext uri="{BB962C8B-B14F-4D97-AF65-F5344CB8AC3E}">
        <p14:creationId xmlns:p14="http://schemas.microsoft.com/office/powerpoint/2010/main" val="417639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14</a:t>
            </a:fld>
            <a:endParaRPr lang="en-GB" dirty="0"/>
          </a:p>
        </p:txBody>
      </p:sp>
    </p:spTree>
    <p:extLst>
      <p:ext uri="{BB962C8B-B14F-4D97-AF65-F5344CB8AC3E}">
        <p14:creationId xmlns:p14="http://schemas.microsoft.com/office/powerpoint/2010/main" val="412481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15</a:t>
            </a:fld>
            <a:endParaRPr lang="en-GB" dirty="0"/>
          </a:p>
        </p:txBody>
      </p:sp>
    </p:spTree>
    <p:extLst>
      <p:ext uri="{BB962C8B-B14F-4D97-AF65-F5344CB8AC3E}">
        <p14:creationId xmlns:p14="http://schemas.microsoft.com/office/powerpoint/2010/main" val="320362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16</a:t>
            </a:fld>
            <a:endParaRPr lang="en-GB" dirty="0"/>
          </a:p>
        </p:txBody>
      </p:sp>
    </p:spTree>
    <p:extLst>
      <p:ext uri="{BB962C8B-B14F-4D97-AF65-F5344CB8AC3E}">
        <p14:creationId xmlns:p14="http://schemas.microsoft.com/office/powerpoint/2010/main" val="35979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17</a:t>
            </a:fld>
            <a:endParaRPr lang="en-GB" dirty="0"/>
          </a:p>
        </p:txBody>
      </p:sp>
    </p:spTree>
    <p:extLst>
      <p:ext uri="{BB962C8B-B14F-4D97-AF65-F5344CB8AC3E}">
        <p14:creationId xmlns:p14="http://schemas.microsoft.com/office/powerpoint/2010/main" val="186581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18</a:t>
            </a:fld>
            <a:endParaRPr lang="en-GB" dirty="0"/>
          </a:p>
        </p:txBody>
      </p:sp>
    </p:spTree>
    <p:extLst>
      <p:ext uri="{BB962C8B-B14F-4D97-AF65-F5344CB8AC3E}">
        <p14:creationId xmlns:p14="http://schemas.microsoft.com/office/powerpoint/2010/main" val="208218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19</a:t>
            </a:fld>
            <a:endParaRPr lang="en-GB" dirty="0"/>
          </a:p>
        </p:txBody>
      </p:sp>
    </p:spTree>
    <p:extLst>
      <p:ext uri="{BB962C8B-B14F-4D97-AF65-F5344CB8AC3E}">
        <p14:creationId xmlns:p14="http://schemas.microsoft.com/office/powerpoint/2010/main" val="292704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21</a:t>
            </a:fld>
            <a:endParaRPr lang="en-GB" dirty="0"/>
          </a:p>
        </p:txBody>
      </p:sp>
    </p:spTree>
    <p:extLst>
      <p:ext uri="{BB962C8B-B14F-4D97-AF65-F5344CB8AC3E}">
        <p14:creationId xmlns:p14="http://schemas.microsoft.com/office/powerpoint/2010/main" val="880862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22</a:t>
            </a:fld>
            <a:endParaRPr lang="en-GB" dirty="0"/>
          </a:p>
        </p:txBody>
      </p:sp>
    </p:spTree>
    <p:extLst>
      <p:ext uri="{BB962C8B-B14F-4D97-AF65-F5344CB8AC3E}">
        <p14:creationId xmlns:p14="http://schemas.microsoft.com/office/powerpoint/2010/main" val="188300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31403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23</a:t>
            </a:fld>
            <a:endParaRPr lang="en-GB" dirty="0"/>
          </a:p>
        </p:txBody>
      </p:sp>
    </p:spTree>
    <p:extLst>
      <p:ext uri="{BB962C8B-B14F-4D97-AF65-F5344CB8AC3E}">
        <p14:creationId xmlns:p14="http://schemas.microsoft.com/office/powerpoint/2010/main" val="2308593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24</a:t>
            </a:fld>
            <a:endParaRPr lang="en-GB" dirty="0"/>
          </a:p>
        </p:txBody>
      </p:sp>
    </p:spTree>
    <p:extLst>
      <p:ext uri="{BB962C8B-B14F-4D97-AF65-F5344CB8AC3E}">
        <p14:creationId xmlns:p14="http://schemas.microsoft.com/office/powerpoint/2010/main" val="1865111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25</a:t>
            </a:fld>
            <a:endParaRPr lang="en-GB" dirty="0"/>
          </a:p>
        </p:txBody>
      </p:sp>
    </p:spTree>
    <p:extLst>
      <p:ext uri="{BB962C8B-B14F-4D97-AF65-F5344CB8AC3E}">
        <p14:creationId xmlns:p14="http://schemas.microsoft.com/office/powerpoint/2010/main" val="394004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26</a:t>
            </a:fld>
            <a:endParaRPr lang="en-GB" dirty="0"/>
          </a:p>
        </p:txBody>
      </p:sp>
    </p:spTree>
    <p:extLst>
      <p:ext uri="{BB962C8B-B14F-4D97-AF65-F5344CB8AC3E}">
        <p14:creationId xmlns:p14="http://schemas.microsoft.com/office/powerpoint/2010/main" val="412471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27</a:t>
            </a:fld>
            <a:endParaRPr lang="en-GB" dirty="0"/>
          </a:p>
        </p:txBody>
      </p:sp>
    </p:spTree>
    <p:extLst>
      <p:ext uri="{BB962C8B-B14F-4D97-AF65-F5344CB8AC3E}">
        <p14:creationId xmlns:p14="http://schemas.microsoft.com/office/powerpoint/2010/main" val="545336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28</a:t>
            </a:fld>
            <a:endParaRPr lang="en-GB" dirty="0"/>
          </a:p>
        </p:txBody>
      </p:sp>
    </p:spTree>
    <p:extLst>
      <p:ext uri="{BB962C8B-B14F-4D97-AF65-F5344CB8AC3E}">
        <p14:creationId xmlns:p14="http://schemas.microsoft.com/office/powerpoint/2010/main" val="334209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29</a:t>
            </a:fld>
            <a:endParaRPr lang="en-GB" dirty="0"/>
          </a:p>
        </p:txBody>
      </p:sp>
    </p:spTree>
    <p:extLst>
      <p:ext uri="{BB962C8B-B14F-4D97-AF65-F5344CB8AC3E}">
        <p14:creationId xmlns:p14="http://schemas.microsoft.com/office/powerpoint/2010/main" val="3188737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30</a:t>
            </a:fld>
            <a:endParaRPr lang="en-GB" dirty="0"/>
          </a:p>
        </p:txBody>
      </p:sp>
    </p:spTree>
    <p:extLst>
      <p:ext uri="{BB962C8B-B14F-4D97-AF65-F5344CB8AC3E}">
        <p14:creationId xmlns:p14="http://schemas.microsoft.com/office/powerpoint/2010/main" val="4257289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31</a:t>
            </a:fld>
            <a:endParaRPr lang="en-GB" dirty="0"/>
          </a:p>
        </p:txBody>
      </p:sp>
    </p:spTree>
    <p:extLst>
      <p:ext uri="{BB962C8B-B14F-4D97-AF65-F5344CB8AC3E}">
        <p14:creationId xmlns:p14="http://schemas.microsoft.com/office/powerpoint/2010/main" val="105529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t>32</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5247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4</a:t>
            </a:fld>
            <a:endParaRPr lang="en-GB" dirty="0"/>
          </a:p>
        </p:txBody>
      </p:sp>
    </p:spTree>
    <p:extLst>
      <p:ext uri="{BB962C8B-B14F-4D97-AF65-F5344CB8AC3E}">
        <p14:creationId xmlns:p14="http://schemas.microsoft.com/office/powerpoint/2010/main" val="421073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5</a:t>
            </a:fld>
            <a:endParaRPr lang="en-GB" dirty="0"/>
          </a:p>
        </p:txBody>
      </p:sp>
    </p:spTree>
    <p:extLst>
      <p:ext uri="{BB962C8B-B14F-4D97-AF65-F5344CB8AC3E}">
        <p14:creationId xmlns:p14="http://schemas.microsoft.com/office/powerpoint/2010/main" val="400026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6</a:t>
            </a:fld>
            <a:endParaRPr lang="en-GB" dirty="0"/>
          </a:p>
        </p:txBody>
      </p:sp>
    </p:spTree>
    <p:extLst>
      <p:ext uri="{BB962C8B-B14F-4D97-AF65-F5344CB8AC3E}">
        <p14:creationId xmlns:p14="http://schemas.microsoft.com/office/powerpoint/2010/main" val="316068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7</a:t>
            </a:fld>
            <a:endParaRPr lang="en-GB" dirty="0"/>
          </a:p>
        </p:txBody>
      </p:sp>
    </p:spTree>
    <p:extLst>
      <p:ext uri="{BB962C8B-B14F-4D97-AF65-F5344CB8AC3E}">
        <p14:creationId xmlns:p14="http://schemas.microsoft.com/office/powerpoint/2010/main" val="256801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8</a:t>
            </a:fld>
            <a:endParaRPr lang="en-GB" dirty="0"/>
          </a:p>
        </p:txBody>
      </p:sp>
    </p:spTree>
    <p:extLst>
      <p:ext uri="{BB962C8B-B14F-4D97-AF65-F5344CB8AC3E}">
        <p14:creationId xmlns:p14="http://schemas.microsoft.com/office/powerpoint/2010/main" val="418870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9</a:t>
            </a:fld>
            <a:endParaRPr lang="en-GB" dirty="0"/>
          </a:p>
        </p:txBody>
      </p:sp>
    </p:spTree>
    <p:extLst>
      <p:ext uri="{BB962C8B-B14F-4D97-AF65-F5344CB8AC3E}">
        <p14:creationId xmlns:p14="http://schemas.microsoft.com/office/powerpoint/2010/main" val="357103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8E42F7-6983-41BB-A629-D830B1DBF142}" type="slidenum">
              <a:rPr lang="en-GB" smtClean="0"/>
              <a:pPr/>
              <a:t>10</a:t>
            </a:fld>
            <a:endParaRPr lang="en-GB" dirty="0"/>
          </a:p>
        </p:txBody>
      </p:sp>
    </p:spTree>
    <p:extLst>
      <p:ext uri="{BB962C8B-B14F-4D97-AF65-F5344CB8AC3E}">
        <p14:creationId xmlns:p14="http://schemas.microsoft.com/office/powerpoint/2010/main" val="480167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https://twitter.com/KennedysLaw" TargetMode="External"/><Relationship Id="rId3" Type="http://schemas.openxmlformats.org/officeDocument/2006/relationships/hyperlink" Target="http://www.kennedyslaw.com/" TargetMode="External"/><Relationship Id="rId7" Type="http://schemas.openxmlformats.org/officeDocument/2006/relationships/hyperlink" Target="http://www.linkedin.com/company/Kennedys" TargetMode="External"/><Relationship Id="rId12" Type="http://schemas.openxmlformats.org/officeDocument/2006/relationships/image" Target="../media/image16.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0.emf"/><Relationship Id="rId11" Type="http://schemas.openxmlformats.org/officeDocument/2006/relationships/hyperlink" Target="http://www.facebook.com/KennedysTrainees" TargetMode="External"/><Relationship Id="rId5" Type="http://schemas.openxmlformats.org/officeDocument/2006/relationships/hyperlink" Target="http://www.tuli.biz/" TargetMode="External"/><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hyperlink" Target="http://www.twitter.com/KennedysLaw" TargetMode="External"/><Relationship Id="rId1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TitleImage"/>
          <p:cNvPicPr>
            <a:picLocks noChangeAspect="1"/>
          </p:cNvPicPr>
          <p:nvPr userDrawn="1"/>
        </p:nvPicPr>
        <p:blipFill>
          <a:blip r:embed="rId2" cstate="print">
            <a:extLst>
              <a:ext uri="{28A0092B-C50C-407E-A947-70E740481C1C}">
                <a14:useLocalDpi xmlns:a14="http://schemas.microsoft.com/office/drawing/2010/main" val="0"/>
              </a:ext>
            </a:extLst>
          </a:blip>
          <a:srcRect r="3753"/>
          <a:stretch>
            <a:fillRect/>
          </a:stretch>
        </p:blipFill>
        <p:spPr>
          <a:xfrm>
            <a:off x="0" y="0"/>
            <a:ext cx="9903600" cy="6858000"/>
          </a:xfrm>
          <a:prstGeom prst="rect">
            <a:avLst/>
          </a:prstGeom>
        </p:spPr>
      </p:pic>
      <p:grpSp>
        <p:nvGrpSpPr>
          <p:cNvPr id="25" name="ctsGrid"/>
          <p:cNvGrpSpPr/>
          <p:nvPr userDrawn="1"/>
        </p:nvGrpSpPr>
        <p:grpSpPr bwMode="gray">
          <a:xfrm>
            <a:off x="-248959" y="-270001"/>
            <a:ext cx="10413767" cy="7400554"/>
            <a:chOff x="-258483" y="-270001"/>
            <a:chExt cx="10413767" cy="7400554"/>
          </a:xfrm>
        </p:grpSpPr>
        <p:grpSp>
          <p:nvGrpSpPr>
            <p:cNvPr id="26" name="Left Arrows"/>
            <p:cNvGrpSpPr/>
            <p:nvPr userDrawn="1"/>
          </p:nvGrpSpPr>
          <p:grpSpPr bwMode="gray">
            <a:xfrm>
              <a:off x="-258483" y="2636838"/>
              <a:ext cx="249281" cy="1223481"/>
              <a:chOff x="-283332" y="2625231"/>
              <a:chExt cx="270001" cy="1223481"/>
            </a:xfrm>
          </p:grpSpPr>
          <p:cxnSp>
            <p:nvCxnSpPr>
              <p:cNvPr id="42" name="Straight Arrow Connector 41"/>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bwMode="gray">
              <a:xfrm>
                <a:off x="-283331" y="309344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bwMode="gray">
              <a:xfrm>
                <a:off x="-283331" y="34887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bwMode="gray">
              <a:xfrm>
                <a:off x="-283331" y="3848712"/>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Right Arrows"/>
            <p:cNvGrpSpPr/>
            <p:nvPr userDrawn="1"/>
          </p:nvGrpSpPr>
          <p:grpSpPr bwMode="gray">
            <a:xfrm flipH="1">
              <a:off x="9896478" y="2636838"/>
              <a:ext cx="258806" cy="1223481"/>
              <a:chOff x="2192677" y="2625231"/>
              <a:chExt cx="280318" cy="1223481"/>
            </a:xfrm>
          </p:grpSpPr>
          <p:cxnSp>
            <p:nvCxnSpPr>
              <p:cNvPr id="36" name="Straight Arrow Connector 35"/>
              <p:cNvCxnSpPr/>
              <p:nvPr userDrawn="1"/>
            </p:nvCxnSpPr>
            <p:spPr bwMode="gray">
              <a:xfrm>
                <a:off x="2192677"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bwMode="gray">
              <a:xfrm>
                <a:off x="2202995"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bwMode="gray">
              <a:xfrm>
                <a:off x="2202995" y="309344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bwMode="gray">
              <a:xfrm>
                <a:off x="2202995" y="34887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bwMode="gray">
              <a:xfrm>
                <a:off x="2202995" y="3848712"/>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9" name="Top Arrows"/>
            <p:cNvGrpSpPr/>
            <p:nvPr userDrawn="1"/>
          </p:nvGrpSpPr>
          <p:grpSpPr bwMode="gray">
            <a:xfrm>
              <a:off x="334964" y="-270001"/>
              <a:ext cx="7164998" cy="270001"/>
              <a:chOff x="359441" y="-281608"/>
              <a:chExt cx="7760536" cy="270001"/>
            </a:xfrm>
          </p:grpSpPr>
          <p:cxnSp>
            <p:nvCxnSpPr>
              <p:cNvPr id="34" name="Straight Arrow Connector 33"/>
              <p:cNvCxnSpPr/>
              <p:nvPr userDrawn="1"/>
            </p:nvCxnSpPr>
            <p:spPr bwMode="gray">
              <a:xfrm rot="16200000" flipH="1">
                <a:off x="224441" y="-14660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bwMode="gray">
              <a:xfrm rot="16200000" flipH="1">
                <a:off x="7984977" y="-146607"/>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Bottom Arrows"/>
            <p:cNvGrpSpPr/>
            <p:nvPr userDrawn="1"/>
          </p:nvGrpSpPr>
          <p:grpSpPr bwMode="gray">
            <a:xfrm>
              <a:off x="334964" y="6858000"/>
              <a:ext cx="7165973" cy="272553"/>
              <a:chOff x="359441" y="6846393"/>
              <a:chExt cx="7761593" cy="272553"/>
            </a:xfrm>
          </p:grpSpPr>
          <p:cxnSp>
            <p:nvCxnSpPr>
              <p:cNvPr id="32" name="Straight Arrow Connector 31"/>
              <p:cNvCxnSpPr/>
              <p:nvPr userDrawn="1"/>
            </p:nvCxnSpPr>
            <p:spPr bwMode="gray">
              <a:xfrm rot="5400000" flipH="1" flipV="1">
                <a:off x="224441"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bwMode="gray">
              <a:xfrm rot="5400000" flipH="1" flipV="1">
                <a:off x="7986034" y="698139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10" name="ctsTitleImageBox"/>
          <p:cNvSpPr/>
          <p:nvPr userDrawn="1"/>
        </p:nvSpPr>
        <p:spPr bwMode="gray">
          <a:xfrm>
            <a:off x="0" y="0"/>
            <a:ext cx="99035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en-GB" dirty="0"/>
          </a:p>
        </p:txBody>
      </p:sp>
      <p:sp>
        <p:nvSpPr>
          <p:cNvPr id="60" name="Rectangle 59"/>
          <p:cNvSpPr>
            <a:spLocks/>
          </p:cNvSpPr>
          <p:nvPr userDrawn="1"/>
        </p:nvSpPr>
        <p:spPr bwMode="gray">
          <a:xfrm>
            <a:off x="-1" y="0"/>
            <a:ext cx="9906002"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pic>
        <p:nvPicPr>
          <p:cNvPr id="16" name="TitleBackgroundShape"/>
          <p:cNvPicPr>
            <a:picLocks noChangeAspect="1"/>
          </p:cNvPicPr>
          <p:nvPr userDrawn="1"/>
        </p:nvPicPr>
        <p:blipFill>
          <a:blip r:embed="rId3"/>
          <a:stretch>
            <a:fillRect/>
          </a:stretch>
        </p:blipFill>
        <p:spPr>
          <a:xfrm>
            <a:off x="0" y="2516401"/>
            <a:ext cx="7931583" cy="1646063"/>
          </a:xfrm>
          <a:prstGeom prst="rect">
            <a:avLst/>
          </a:prstGeom>
        </p:spPr>
      </p:pic>
      <p:pic>
        <p:nvPicPr>
          <p:cNvPr id="28" name="Banner_Kennedy"/>
          <p:cNvPicPr>
            <a:picLocks noChangeAspect="1"/>
          </p:cNvPicPr>
          <p:nvPr userDrawn="1"/>
        </p:nvPicPr>
        <p:blipFill rotWithShape="1">
          <a:blip r:embed="rId4"/>
          <a:srcRect l="244"/>
          <a:stretch/>
        </p:blipFill>
        <p:spPr bwMode="gray">
          <a:xfrm>
            <a:off x="-16344" y="6160907"/>
            <a:ext cx="9915201" cy="697093"/>
          </a:xfrm>
          <a:prstGeom prst="rect">
            <a:avLst/>
          </a:prstGeom>
        </p:spPr>
      </p:pic>
      <p:pic>
        <p:nvPicPr>
          <p:cNvPr id="55" name="Banner_KLS" hidden="1"/>
          <p:cNvPicPr>
            <a:picLocks noChangeAspect="1"/>
          </p:cNvPicPr>
          <p:nvPr userDrawn="1"/>
        </p:nvPicPr>
        <p:blipFill rotWithShape="1">
          <a:blip r:embed="rId4"/>
          <a:srcRect l="244"/>
          <a:stretch/>
        </p:blipFill>
        <p:spPr bwMode="gray">
          <a:xfrm>
            <a:off x="-9201" y="6132121"/>
            <a:ext cx="9915201" cy="725879"/>
          </a:xfrm>
          <a:prstGeom prst="rect">
            <a:avLst/>
          </a:prstGeom>
        </p:spPr>
      </p:pic>
      <p:pic>
        <p:nvPicPr>
          <p:cNvPr id="6" name="KennedyL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8408988" y="6266925"/>
            <a:ext cx="1152525" cy="456270"/>
          </a:xfrm>
          <a:prstGeom prst="rect">
            <a:avLst/>
          </a:prstGeom>
        </p:spPr>
      </p:pic>
      <p:pic>
        <p:nvPicPr>
          <p:cNvPr id="9" name="KennedyCMKLogo" hidden="1"/>
          <p:cNvPicPr>
            <a:picLocks noChangeAspect="1"/>
          </p:cNvPicPr>
          <p:nvPr userDrawn="1"/>
        </p:nvPicPr>
        <p:blipFill>
          <a:blip r:embed="rId6"/>
          <a:stretch>
            <a:fillRect/>
          </a:stretch>
        </p:blipFill>
        <p:spPr>
          <a:xfrm>
            <a:off x="7287779" y="6324066"/>
            <a:ext cx="2269989" cy="365482"/>
          </a:xfrm>
          <a:prstGeom prst="rect">
            <a:avLst/>
          </a:prstGeom>
        </p:spPr>
      </p:pic>
      <p:pic>
        <p:nvPicPr>
          <p:cNvPr id="8" name="TuliLogo" hidden="1"/>
          <p:cNvPicPr>
            <a:picLocks noChangeAspect="1"/>
          </p:cNvPicPr>
          <p:nvPr userDrawn="1"/>
        </p:nvPicPr>
        <p:blipFill>
          <a:blip r:embed="rId7"/>
          <a:stretch>
            <a:fillRect/>
          </a:stretch>
        </p:blipFill>
        <p:spPr bwMode="gray">
          <a:xfrm>
            <a:off x="8046211" y="6349712"/>
            <a:ext cx="1519200" cy="319482"/>
          </a:xfrm>
          <a:prstGeom prst="rect">
            <a:avLst/>
          </a:prstGeom>
        </p:spPr>
      </p:pic>
      <p:sp>
        <p:nvSpPr>
          <p:cNvPr id="2" name="ctsTitlePlaceholder"/>
          <p:cNvSpPr>
            <a:spLocks noGrp="1"/>
          </p:cNvSpPr>
          <p:nvPr userDrawn="1">
            <p:ph type="ctrTitle" hasCustomPrompt="1"/>
          </p:nvPr>
        </p:nvSpPr>
        <p:spPr bwMode="gray">
          <a:xfrm>
            <a:off x="346784" y="2639293"/>
            <a:ext cx="7164000" cy="396000"/>
          </a:xfrm>
        </p:spPr>
        <p:txBody>
          <a:bodyPr anchor="ctr" anchorCtr="0">
            <a:noAutofit/>
          </a:bodyPr>
          <a:lstStyle>
            <a:lvl1pPr algn="l">
              <a:lnSpc>
                <a:spcPct val="100000"/>
              </a:lnSpc>
              <a:defRPr sz="2400" b="1" cap="all" baseline="0">
                <a:solidFill>
                  <a:schemeClr val="bg1"/>
                </a:solidFill>
              </a:defRPr>
            </a:lvl1pPr>
          </a:lstStyle>
          <a:p>
            <a:r>
              <a:rPr lang="en-GB" noProof="0" dirty="0"/>
              <a:t>CLICK TO add presentation title</a:t>
            </a:r>
          </a:p>
        </p:txBody>
      </p:sp>
      <p:sp>
        <p:nvSpPr>
          <p:cNvPr id="3" name="ctsSubtitlePlaceholder"/>
          <p:cNvSpPr>
            <a:spLocks noGrp="1"/>
          </p:cNvSpPr>
          <p:nvPr userDrawn="1">
            <p:ph type="subTitle" idx="1" hasCustomPrompt="1"/>
          </p:nvPr>
        </p:nvSpPr>
        <p:spPr bwMode="gray">
          <a:xfrm>
            <a:off x="346784" y="3107060"/>
            <a:ext cx="7164000" cy="396000"/>
          </a:xfrm>
        </p:spPr>
        <p:txBody>
          <a:bodyPr anchor="ctr" anchorCtr="0">
            <a:noAutofit/>
          </a:bodyPr>
          <a:lstStyle>
            <a:lvl1pPr marL="0" indent="0" algn="l">
              <a:spcBef>
                <a:spcPts val="0"/>
              </a:spcBef>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subtitle</a:t>
            </a:r>
          </a:p>
        </p:txBody>
      </p:sp>
      <p:sp>
        <p:nvSpPr>
          <p:cNvPr id="4" name="ctsDatePlaceholder"/>
          <p:cNvSpPr>
            <a:spLocks noGrp="1"/>
          </p:cNvSpPr>
          <p:nvPr>
            <p:ph type="dt" sz="half" idx="10"/>
          </p:nvPr>
        </p:nvSpPr>
        <p:spPr bwMode="gray">
          <a:xfrm>
            <a:off x="346784" y="3502815"/>
            <a:ext cx="2376264" cy="360000"/>
          </a:xfrm>
          <a:prstGeom prst="rect">
            <a:avLst/>
          </a:prstGeom>
        </p:spPr>
        <p:txBody>
          <a:bodyPr lIns="0" tIns="0" rIns="0" bIns="0" anchor="ctr" anchorCtr="0">
            <a:noAutofit/>
          </a:bodyPr>
          <a:lstStyle>
            <a:lvl1pPr>
              <a:defRPr sz="1200">
                <a:solidFill>
                  <a:schemeClr val="bg1"/>
                </a:solidFill>
              </a:defRPr>
            </a:lvl1pPr>
          </a:lstStyle>
          <a:p>
            <a:endParaRPr lang="en-GB" noProof="0" dirty="0"/>
          </a:p>
        </p:txBody>
      </p:sp>
      <p:sp>
        <p:nvSpPr>
          <p:cNvPr id="12"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Title Slide</a:t>
            </a:r>
          </a:p>
        </p:txBody>
      </p:sp>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09384" y="6358303"/>
            <a:ext cx="1296144" cy="509003"/>
          </a:xfrm>
          <a:prstGeom prst="rect">
            <a:avLst/>
          </a:prstGeom>
        </p:spPr>
      </p:pic>
    </p:spTree>
    <p:extLst>
      <p:ext uri="{BB962C8B-B14F-4D97-AF65-F5344CB8AC3E}">
        <p14:creationId xmlns:p14="http://schemas.microsoft.com/office/powerpoint/2010/main" val="1099366423"/>
      </p:ext>
    </p:extLst>
  </p:cSld>
  <p:clrMapOvr>
    <a:masterClrMapping/>
  </p:clrMapOvr>
  <p:extLst mod="1">
    <p:ext uri="{DCECCB84-F9BA-43D5-87BE-67443E8EF086}">
      <p15:sldGuideLst xmlns:p15="http://schemas.microsoft.com/office/powerpoint/2012/main">
        <p15:guide id="4" orient="horz" pos="1911" userDrawn="1">
          <p15:clr>
            <a:srgbClr val="A4A3A4"/>
          </p15:clr>
        </p15:guide>
        <p15:guide id="5" orient="horz" pos="1661" userDrawn="1">
          <p15:clr>
            <a:srgbClr val="A4A3A4"/>
          </p15:clr>
        </p15:guide>
        <p15:guide id="9" pos="217" userDrawn="1">
          <p15:clr>
            <a:srgbClr val="A4A3A4"/>
          </p15:clr>
        </p15:guide>
        <p15:guide id="10" pos="4731" userDrawn="1">
          <p15:clr>
            <a:srgbClr val="A4A3A4"/>
          </p15:clr>
        </p15:guide>
        <p15:guide id="11" orient="horz" pos="2205" userDrawn="1">
          <p15:clr>
            <a:srgbClr val="A4A3A4"/>
          </p15:clr>
        </p15:guide>
        <p15:guide id="12" orient="horz" pos="1956" userDrawn="1">
          <p15:clr>
            <a:srgbClr val="A4A3A4"/>
          </p15:clr>
        </p15:guide>
        <p15:guide id="13" orient="horz" pos="2432"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Title Only</a:t>
            </a:r>
          </a:p>
        </p:txBody>
      </p:sp>
      <p:sp>
        <p:nvSpPr>
          <p:cNvPr id="3" name="Title 2"/>
          <p:cNvSpPr>
            <a:spLocks noGrp="1"/>
          </p:cNvSpPr>
          <p:nvPr>
            <p:ph type="title" hasCustomPrompt="1"/>
          </p:nvPr>
        </p:nvSpPr>
        <p:spPr bwMode="gray"/>
        <p:txBody>
          <a:bodyPr/>
          <a:lstStyle>
            <a:lvl1pPr>
              <a:defRPr/>
            </a:lvl1pPr>
          </a:lstStyle>
          <a:p>
            <a:r>
              <a:rPr lang="en-GB" noProof="0" dirty="0"/>
              <a:t>Click to add title</a:t>
            </a:r>
          </a:p>
        </p:txBody>
      </p:sp>
      <p:sp>
        <p:nvSpPr>
          <p:cNvPr id="5"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subtitle</a:t>
            </a:r>
          </a:p>
        </p:txBody>
      </p:sp>
    </p:spTree>
    <p:extLst>
      <p:ext uri="{BB962C8B-B14F-4D97-AF65-F5344CB8AC3E}">
        <p14:creationId xmlns:p14="http://schemas.microsoft.com/office/powerpoint/2010/main" val="2036774889"/>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pos="5887" userDrawn="1">
          <p15:clr>
            <a:srgbClr val="A4A3A4"/>
          </p15:clr>
        </p15:guide>
        <p15:guide id="4" orient="horz" pos="391" userDrawn="1">
          <p15:clr>
            <a:srgbClr val="A4A3A4"/>
          </p15:clr>
        </p15:guide>
        <p15:guide id="5" orient="horz" pos="981" userDrawn="1">
          <p15:clr>
            <a:srgbClr val="A4A3A4"/>
          </p15:clr>
        </p15:guide>
        <p15:guide id="6" orient="horz" pos="3793"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Blank</a:t>
            </a:r>
          </a:p>
        </p:txBody>
      </p:sp>
    </p:spTree>
    <p:extLst>
      <p:ext uri="{BB962C8B-B14F-4D97-AF65-F5344CB8AC3E}">
        <p14:creationId xmlns:p14="http://schemas.microsoft.com/office/powerpoint/2010/main" val="2672303158"/>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391" userDrawn="1">
          <p15:clr>
            <a:srgbClr val="A4A3A4"/>
          </p15:clr>
        </p15:guide>
        <p15:guide id="3" pos="5887" userDrawn="1">
          <p15:clr>
            <a:srgbClr val="A4A3A4"/>
          </p15:clr>
        </p15:guide>
        <p15:guide id="4" orient="horz" pos="3793"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Rectangle 1"/>
          <p:cNvSpPr/>
          <p:nvPr userDrawn="1"/>
        </p:nvSpPr>
        <p:spPr bwMode="gray">
          <a:xfrm>
            <a:off x="0" y="0"/>
            <a:ext cx="990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8" name="KLSGroup" hidden="1"/>
          <p:cNvGrpSpPr/>
          <p:nvPr userDrawn="1"/>
        </p:nvGrpSpPr>
        <p:grpSpPr>
          <a:xfrm>
            <a:off x="488504" y="6210000"/>
            <a:ext cx="9073009" cy="513195"/>
            <a:chOff x="488504" y="6210000"/>
            <a:chExt cx="9073009" cy="513195"/>
          </a:xfrm>
        </p:grpSpPr>
        <p:pic>
          <p:nvPicPr>
            <p:cNvPr id="24" name="KennedyL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08988" y="6266925"/>
              <a:ext cx="1152525" cy="456270"/>
            </a:xfrm>
            <a:prstGeom prst="rect">
              <a:avLst/>
            </a:prstGeom>
          </p:spPr>
        </p:pic>
        <p:sp>
          <p:nvSpPr>
            <p:cNvPr id="26" name="ctsWebAddressKLS">
              <a:hlinkClick r:id="rId3"/>
            </p:cNvPr>
            <p:cNvSpPr txBox="1"/>
            <p:nvPr userDrawn="1"/>
          </p:nvSpPr>
          <p:spPr bwMode="gray">
            <a:xfrm>
              <a:off x="488504" y="6210000"/>
              <a:ext cx="2152842" cy="351998"/>
            </a:xfrm>
            <a:prstGeom prst="rect">
              <a:avLst/>
            </a:prstGeom>
            <a:noFill/>
          </p:spPr>
          <p:txBody>
            <a:bodyPr wrap="none" lIns="0" tIns="0" rIns="0" bIns="0" rtlCol="0" anchor="ctr" anchorCtr="0">
              <a:noAutofit/>
            </a:bodyPr>
            <a:lstStyle/>
            <a:p>
              <a:r>
                <a:rPr lang="en-GB" sz="2000" b="0" noProof="0" dirty="0">
                  <a:solidFill>
                    <a:schemeClr val="bg1"/>
                  </a:solidFill>
                </a:rPr>
                <a:t>kennedyslaw.com</a:t>
              </a:r>
            </a:p>
          </p:txBody>
        </p:sp>
      </p:grpSp>
      <p:grpSp>
        <p:nvGrpSpPr>
          <p:cNvPr id="6" name="CMKGroup" hidden="1"/>
          <p:cNvGrpSpPr/>
          <p:nvPr userDrawn="1"/>
        </p:nvGrpSpPr>
        <p:grpSpPr>
          <a:xfrm>
            <a:off x="488504" y="6324066"/>
            <a:ext cx="9069264" cy="365482"/>
            <a:chOff x="488504" y="6324066"/>
            <a:chExt cx="9069264" cy="365482"/>
          </a:xfrm>
        </p:grpSpPr>
        <p:pic>
          <p:nvPicPr>
            <p:cNvPr id="23" name="KennedyCMKLogo"/>
            <p:cNvPicPr>
              <a:picLocks noChangeAspect="1"/>
            </p:cNvPicPr>
            <p:nvPr userDrawn="1"/>
          </p:nvPicPr>
          <p:blipFill>
            <a:blip r:embed="rId4"/>
            <a:stretch>
              <a:fillRect/>
            </a:stretch>
          </p:blipFill>
          <p:spPr>
            <a:xfrm>
              <a:off x="7287779" y="6324066"/>
              <a:ext cx="2269989" cy="365482"/>
            </a:xfrm>
            <a:prstGeom prst="rect">
              <a:avLst/>
            </a:prstGeom>
          </p:spPr>
        </p:pic>
        <p:sp>
          <p:nvSpPr>
            <p:cNvPr id="9" name="ctsWebAddressKennedysCMK">
              <a:hlinkClick r:id="rId3"/>
            </p:cNvPr>
            <p:cNvSpPr txBox="1"/>
            <p:nvPr userDrawn="1"/>
          </p:nvSpPr>
          <p:spPr bwMode="gray">
            <a:xfrm>
              <a:off x="488504" y="6333077"/>
              <a:ext cx="2152842" cy="351998"/>
            </a:xfrm>
            <a:prstGeom prst="rect">
              <a:avLst/>
            </a:prstGeom>
            <a:noFill/>
          </p:spPr>
          <p:txBody>
            <a:bodyPr wrap="none" lIns="0" tIns="0" rIns="0" bIns="0" rtlCol="0" anchor="ctr" anchorCtr="0">
              <a:noAutofit/>
            </a:bodyPr>
            <a:lstStyle/>
            <a:p>
              <a:r>
                <a:rPr lang="en-GB" sz="2000" b="0" noProof="0" dirty="0">
                  <a:solidFill>
                    <a:schemeClr val="bg1"/>
                  </a:solidFill>
                </a:rPr>
                <a:t>kennedyslaw.com</a:t>
              </a:r>
            </a:p>
          </p:txBody>
        </p:sp>
      </p:grpSp>
      <p:sp>
        <p:nvSpPr>
          <p:cNvPr id="28" name="ctsWebAddressKennedys">
            <a:hlinkClick r:id="rId3"/>
          </p:cNvPr>
          <p:cNvSpPr txBox="1"/>
          <p:nvPr userDrawn="1"/>
        </p:nvSpPr>
        <p:spPr bwMode="gray">
          <a:xfrm>
            <a:off x="488504" y="6333077"/>
            <a:ext cx="2152842" cy="351998"/>
          </a:xfrm>
          <a:prstGeom prst="rect">
            <a:avLst/>
          </a:prstGeom>
          <a:noFill/>
        </p:spPr>
        <p:txBody>
          <a:bodyPr wrap="none" lIns="0" tIns="0" rIns="0" bIns="0" rtlCol="0" anchor="ctr" anchorCtr="0">
            <a:noAutofit/>
          </a:bodyPr>
          <a:lstStyle/>
          <a:p>
            <a:r>
              <a:rPr lang="en-GB" sz="2000" b="0" noProof="0" dirty="0">
                <a:solidFill>
                  <a:schemeClr val="bg1"/>
                </a:solidFill>
              </a:rPr>
              <a:t>kennedyslaw.com</a:t>
            </a:r>
          </a:p>
        </p:txBody>
      </p:sp>
      <p:grpSp>
        <p:nvGrpSpPr>
          <p:cNvPr id="10" name="TuliGroup" hidden="1"/>
          <p:cNvGrpSpPr/>
          <p:nvPr userDrawn="1"/>
        </p:nvGrpSpPr>
        <p:grpSpPr>
          <a:xfrm>
            <a:off x="488504" y="6350400"/>
            <a:ext cx="9076907" cy="391054"/>
            <a:chOff x="488504" y="6350400"/>
            <a:chExt cx="9076907" cy="391054"/>
          </a:xfrm>
        </p:grpSpPr>
        <p:sp>
          <p:nvSpPr>
            <p:cNvPr id="20" name="ctsWebAddressTuli">
              <a:hlinkClick r:id="rId5"/>
            </p:cNvPr>
            <p:cNvSpPr txBox="1"/>
            <p:nvPr userDrawn="1"/>
          </p:nvSpPr>
          <p:spPr bwMode="gray">
            <a:xfrm>
              <a:off x="488504" y="6389456"/>
              <a:ext cx="2152842" cy="351998"/>
            </a:xfrm>
            <a:prstGeom prst="rect">
              <a:avLst/>
            </a:prstGeom>
            <a:noFill/>
          </p:spPr>
          <p:txBody>
            <a:bodyPr wrap="none" lIns="0" tIns="0" rIns="0" bIns="0" rtlCol="0" anchor="ctr" anchorCtr="0">
              <a:noAutofit/>
            </a:bodyPr>
            <a:lstStyle/>
            <a:p>
              <a:r>
                <a:rPr lang="en-GB" sz="2000" dirty="0">
                  <a:solidFill>
                    <a:schemeClr val="bg1"/>
                  </a:solidFill>
                </a:rPr>
                <a:t>www.tuli.biz</a:t>
              </a:r>
              <a:endParaRPr lang="en-GB" sz="2000" b="0" noProof="0" dirty="0">
                <a:solidFill>
                  <a:schemeClr val="bg1"/>
                </a:solidFill>
              </a:endParaRPr>
            </a:p>
          </p:txBody>
        </p:sp>
        <p:pic>
          <p:nvPicPr>
            <p:cNvPr id="19" name="TuliLogo"/>
            <p:cNvPicPr>
              <a:picLocks noChangeAspect="1"/>
            </p:cNvPicPr>
            <p:nvPr userDrawn="1"/>
          </p:nvPicPr>
          <p:blipFill>
            <a:blip r:embed="rId6"/>
            <a:stretch>
              <a:fillRect/>
            </a:stretch>
          </p:blipFill>
          <p:spPr bwMode="gray">
            <a:xfrm>
              <a:off x="8046211" y="6350400"/>
              <a:ext cx="1519200" cy="319482"/>
            </a:xfrm>
            <a:prstGeom prst="rect">
              <a:avLst/>
            </a:prstGeom>
          </p:spPr>
        </p:pic>
      </p:grpSp>
      <p:grpSp>
        <p:nvGrpSpPr>
          <p:cNvPr id="12" name="Icons"/>
          <p:cNvGrpSpPr/>
          <p:nvPr userDrawn="1"/>
        </p:nvGrpSpPr>
        <p:grpSpPr>
          <a:xfrm>
            <a:off x="488504" y="5085184"/>
            <a:ext cx="280092" cy="951185"/>
            <a:chOff x="568452" y="4982584"/>
            <a:chExt cx="387560" cy="1316146"/>
          </a:xfrm>
        </p:grpSpPr>
        <p:pic>
          <p:nvPicPr>
            <p:cNvPr id="13" name="LinkedinIcon">
              <a:hlinkClick r:id="rId7"/>
            </p:cNvPr>
            <p:cNvPicPr>
              <a:picLocks noChangeAspect="1"/>
            </p:cNvPicPr>
            <p:nvPr userDrawn="1"/>
          </p:nvPicPr>
          <p:blipFill>
            <a:blip r:embed="rId8"/>
            <a:stretch>
              <a:fillRect/>
            </a:stretch>
          </p:blipFill>
          <p:spPr bwMode="gray">
            <a:xfrm>
              <a:off x="568700" y="5445224"/>
              <a:ext cx="387067" cy="390867"/>
            </a:xfrm>
            <a:prstGeom prst="rect">
              <a:avLst/>
            </a:prstGeom>
            <a:solidFill>
              <a:schemeClr val="accent1"/>
            </a:solidFill>
          </p:spPr>
        </p:pic>
        <p:pic>
          <p:nvPicPr>
            <p:cNvPr id="14" name="TwitterIcon">
              <a:hlinkClick r:id="rId9"/>
            </p:cNvPr>
            <p:cNvPicPr>
              <a:picLocks noChangeAspect="1"/>
            </p:cNvPicPr>
            <p:nvPr userDrawn="1"/>
          </p:nvPicPr>
          <p:blipFill>
            <a:blip r:embed="rId10"/>
            <a:stretch>
              <a:fillRect/>
            </a:stretch>
          </p:blipFill>
          <p:spPr bwMode="gray">
            <a:xfrm>
              <a:off x="568575" y="4982584"/>
              <a:ext cx="387315" cy="390868"/>
            </a:xfrm>
            <a:prstGeom prst="rect">
              <a:avLst/>
            </a:prstGeom>
            <a:solidFill>
              <a:schemeClr val="accent1"/>
            </a:solidFill>
          </p:spPr>
        </p:pic>
        <p:pic>
          <p:nvPicPr>
            <p:cNvPr id="15" name="FacebookIcon">
              <a:hlinkClick r:id="rId11"/>
            </p:cNvPr>
            <p:cNvPicPr>
              <a:picLocks noChangeAspect="1"/>
            </p:cNvPicPr>
            <p:nvPr userDrawn="1"/>
          </p:nvPicPr>
          <p:blipFill>
            <a:blip r:embed="rId12"/>
            <a:stretch>
              <a:fillRect/>
            </a:stretch>
          </p:blipFill>
          <p:spPr bwMode="gray">
            <a:xfrm>
              <a:off x="568452" y="5907863"/>
              <a:ext cx="387560" cy="390867"/>
            </a:xfrm>
            <a:prstGeom prst="rect">
              <a:avLst/>
            </a:prstGeom>
            <a:solidFill>
              <a:schemeClr val="accent1"/>
            </a:solidFill>
          </p:spPr>
        </p:pic>
      </p:grpSp>
      <p:sp>
        <p:nvSpPr>
          <p:cNvPr id="16" name="ctsTwitterKennedys"/>
          <p:cNvSpPr txBox="1"/>
          <p:nvPr userDrawn="1"/>
        </p:nvSpPr>
        <p:spPr bwMode="gray">
          <a:xfrm>
            <a:off x="841146" y="5085184"/>
            <a:ext cx="2592288" cy="287452"/>
          </a:xfrm>
          <a:prstGeom prst="rect">
            <a:avLst/>
          </a:prstGeom>
          <a:noFill/>
        </p:spPr>
        <p:txBody>
          <a:bodyPr wrap="none" lIns="0" tIns="0" rIns="0" bIns="0" rtlCol="0" anchor="ctr" anchorCtr="0">
            <a:noAutofit/>
          </a:bodyPr>
          <a:lstStyle/>
          <a:p>
            <a:r>
              <a:rPr lang="en-GB" sz="1200" b="0" noProof="0" dirty="0">
                <a:solidFill>
                  <a:schemeClr val="bg1"/>
                </a:solidFill>
              </a:rPr>
              <a:t>@KennedysLaw</a:t>
            </a:r>
            <a:endParaRPr lang="en-GB" sz="1800" b="0" noProof="0" dirty="0">
              <a:solidFill>
                <a:schemeClr val="bg1"/>
              </a:solidFill>
            </a:endParaRPr>
          </a:p>
        </p:txBody>
      </p:sp>
      <p:sp>
        <p:nvSpPr>
          <p:cNvPr id="17" name="ctsLinkedInKennedys"/>
          <p:cNvSpPr txBox="1"/>
          <p:nvPr userDrawn="1"/>
        </p:nvSpPr>
        <p:spPr bwMode="gray">
          <a:xfrm>
            <a:off x="841146" y="5419536"/>
            <a:ext cx="2592288" cy="287452"/>
          </a:xfrm>
          <a:prstGeom prst="rect">
            <a:avLst/>
          </a:prstGeom>
          <a:noFill/>
        </p:spPr>
        <p:txBody>
          <a:bodyPr wrap="none" lIns="0" tIns="0" rIns="0" bIns="0" rtlCol="0" anchor="ctr" anchorCtr="0">
            <a:noAutofit/>
          </a:bodyPr>
          <a:lstStyle/>
          <a:p>
            <a:r>
              <a:rPr lang="en-GB" sz="1200" b="0" noProof="0" dirty="0">
                <a:solidFill>
                  <a:schemeClr val="bg1"/>
                </a:solidFill>
              </a:rPr>
              <a:t>linkedin.com/company/Kennedys</a:t>
            </a:r>
            <a:endParaRPr lang="en-GB" sz="1800" b="0" noProof="0" dirty="0">
              <a:solidFill>
                <a:schemeClr val="bg1"/>
              </a:solidFill>
            </a:endParaRPr>
          </a:p>
        </p:txBody>
      </p:sp>
      <p:sp>
        <p:nvSpPr>
          <p:cNvPr id="18" name="ctsFacebookKennedys"/>
          <p:cNvSpPr txBox="1"/>
          <p:nvPr userDrawn="1"/>
        </p:nvSpPr>
        <p:spPr bwMode="gray">
          <a:xfrm>
            <a:off x="841146" y="5753888"/>
            <a:ext cx="2592288" cy="287452"/>
          </a:xfrm>
          <a:prstGeom prst="rect">
            <a:avLst/>
          </a:prstGeom>
          <a:noFill/>
        </p:spPr>
        <p:txBody>
          <a:bodyPr wrap="none" lIns="0" tIns="0" rIns="0" bIns="0" rtlCol="0" anchor="ctr" anchorCtr="0">
            <a:noAutofit/>
          </a:bodyPr>
          <a:lstStyle/>
          <a:p>
            <a:r>
              <a:rPr lang="en-GB" sz="1200" b="0" noProof="0" dirty="0">
                <a:solidFill>
                  <a:schemeClr val="bg1"/>
                </a:solidFill>
              </a:rPr>
              <a:t>facebook.com/KennedysTrainees</a:t>
            </a:r>
            <a:endParaRPr lang="en-GB" sz="1800" b="0" noProof="0" dirty="0">
              <a:solidFill>
                <a:schemeClr val="bg1"/>
              </a:solidFill>
            </a:endParaRPr>
          </a:p>
        </p:txBody>
      </p:sp>
      <p:sp>
        <p:nvSpPr>
          <p:cNvPr id="4"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End Slide</a:t>
            </a:r>
          </a:p>
        </p:txBody>
      </p:sp>
      <p:sp>
        <p:nvSpPr>
          <p:cNvPr id="3" name="LinkedInHyperlink">
            <a:hlinkClick r:id="rId7"/>
          </p:cNvPr>
          <p:cNvSpPr/>
          <p:nvPr userDrawn="1"/>
        </p:nvSpPr>
        <p:spPr>
          <a:xfrm>
            <a:off x="488504" y="5419536"/>
            <a:ext cx="2664296" cy="28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acebookHyperlink">
            <a:hlinkClick r:id="rId11"/>
          </p:cNvPr>
          <p:cNvSpPr/>
          <p:nvPr userDrawn="1"/>
        </p:nvSpPr>
        <p:spPr>
          <a:xfrm>
            <a:off x="488504" y="5748917"/>
            <a:ext cx="2664296" cy="28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witterHyperlink">
            <a:hlinkClick r:id="rId13"/>
          </p:cNvPr>
          <p:cNvSpPr/>
          <p:nvPr userDrawn="1"/>
        </p:nvSpPr>
        <p:spPr>
          <a:xfrm>
            <a:off x="488504" y="5082109"/>
            <a:ext cx="1440160" cy="28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83012" y="6106991"/>
            <a:ext cx="1498241" cy="588368"/>
          </a:xfrm>
          <a:prstGeom prst="rect">
            <a:avLst/>
          </a:prstGeom>
        </p:spPr>
      </p:pic>
    </p:spTree>
    <p:extLst>
      <p:ext uri="{BB962C8B-B14F-4D97-AF65-F5344CB8AC3E}">
        <p14:creationId xmlns:p14="http://schemas.microsoft.com/office/powerpoint/2010/main" val="44617409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8" name="TocTable" hidden="1"/>
          <p:cNvGraphicFramePr>
            <a:graphicFrameLocks noGrp="1"/>
          </p:cNvGraphicFramePr>
          <p:nvPr userDrawn="1">
            <p:extLst>
              <p:ext uri="{D42A27DB-BD31-4B8C-83A1-F6EECF244321}">
                <p14:modId xmlns:p14="http://schemas.microsoft.com/office/powerpoint/2010/main" val="2188341809"/>
              </p:ext>
            </p:extLst>
          </p:nvPr>
        </p:nvGraphicFramePr>
        <p:xfrm>
          <a:off x="560375" y="1555200"/>
          <a:ext cx="8785225" cy="2659200"/>
        </p:xfrm>
        <a:graphic>
          <a:graphicData uri="http://schemas.openxmlformats.org/drawingml/2006/table">
            <a:tbl>
              <a:tblPr firstRow="1" bandRow="1">
                <a:tableStyleId>{5C22544A-7EE6-4342-B048-85BDC9FD1C3A}</a:tableStyleId>
              </a:tblPr>
              <a:tblGrid>
                <a:gridCol w="8088312">
                  <a:extLst>
                    <a:ext uri="{9D8B030D-6E8A-4147-A177-3AD203B41FA5}">
                      <a16:colId xmlns:a16="http://schemas.microsoft.com/office/drawing/2014/main" val="3065122305"/>
                    </a:ext>
                  </a:extLst>
                </a:gridCol>
                <a:gridCol w="696913">
                  <a:extLst>
                    <a:ext uri="{9D8B030D-6E8A-4147-A177-3AD203B41FA5}">
                      <a16:colId xmlns:a16="http://schemas.microsoft.com/office/drawing/2014/main" val="2886275166"/>
                    </a:ext>
                  </a:extLst>
                </a:gridCol>
              </a:tblGrid>
              <a:tr h="0">
                <a:tc>
                  <a:txBody>
                    <a:bodyPr/>
                    <a:lstStyle/>
                    <a:p>
                      <a:r>
                        <a:rPr lang="en-US" sz="1600" b="0" dirty="0">
                          <a:solidFill>
                            <a:schemeClr val="tx1"/>
                          </a:solidFill>
                        </a:rPr>
                        <a:t>Select</a:t>
                      </a:r>
                      <a:r>
                        <a:rPr lang="en-US" sz="1600" b="0" baseline="0" dirty="0">
                          <a:solidFill>
                            <a:schemeClr val="tx1"/>
                          </a:solidFill>
                        </a:rPr>
                        <a:t> ‘Update Agenda’ to populate this Table of Contents</a:t>
                      </a:r>
                      <a:endParaRPr lang="en-GB" sz="1600" b="0" dirty="0">
                        <a:solidFill>
                          <a:schemeClr val="tx1"/>
                        </a:solidFill>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baseline="0" dirty="0">
                          <a:ln>
                            <a:noFill/>
                          </a:ln>
                          <a:solidFill>
                            <a:schemeClr val="bg1"/>
                          </a:solidFill>
                          <a:uFill>
                            <a:solidFill>
                              <a:schemeClr val="bg1"/>
                            </a:solidFill>
                          </a:uFill>
                          <a:sym typeface="Wingdings 3"/>
                        </a:rPr>
                        <a:t>#</a:t>
                      </a:r>
                      <a:endParaRPr kumimoji="0" lang="en-GB" sz="1600" b="1" i="0" u="none" strike="noStrike" kern="1200" cap="none" spc="0" normalizeH="0" baseline="0" noProof="0" dirty="0">
                        <a:ln>
                          <a:noFill/>
                        </a:ln>
                        <a:solidFill>
                          <a:schemeClr val="bg1"/>
                        </a:solidFill>
                        <a:effectLst/>
                        <a:uLnTx/>
                        <a:uFill>
                          <a:solidFill>
                            <a:schemeClr val="bg1"/>
                          </a:solidFill>
                        </a:uFill>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9622293"/>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heading goes here</a:t>
                      </a:r>
                      <a:endParaRPr lang="en-GB" sz="1600" b="0" dirty="0">
                        <a:solidFill>
                          <a:schemeClr val="tx1"/>
                        </a:solidFill>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16177298"/>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1901084"/>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90540540"/>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bl>
          </a:graphicData>
        </a:graphic>
      </p:graphicFrame>
      <p:sp>
        <p:nvSpPr>
          <p:cNvPr id="2" name="ctsMasterTitlePlaceholder"/>
          <p:cNvSpPr>
            <a:spLocks noGrp="1"/>
          </p:cNvSpPr>
          <p:nvPr>
            <p:ph type="title" hasCustomPrompt="1"/>
          </p:nvPr>
        </p:nvSpPr>
        <p:spPr bwMode="gray"/>
        <p:txBody>
          <a:bodyPr/>
          <a:lstStyle>
            <a:lvl1pPr>
              <a:defRPr/>
            </a:lvl1pPr>
          </a:lstStyle>
          <a:p>
            <a:r>
              <a:rPr lang="en-GB" noProof="0" dirty="0"/>
              <a:t>Click to add title</a:t>
            </a:r>
          </a:p>
        </p:txBody>
      </p:sp>
      <p:sp>
        <p:nvSpPr>
          <p:cNvPr id="3"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Contents</a:t>
            </a:r>
          </a:p>
        </p:txBody>
      </p:sp>
    </p:spTree>
    <p:extLst>
      <p:ext uri="{BB962C8B-B14F-4D97-AF65-F5344CB8AC3E}">
        <p14:creationId xmlns:p14="http://schemas.microsoft.com/office/powerpoint/2010/main" val="2311559350"/>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orient="horz" pos="391" userDrawn="1">
          <p15:clr>
            <a:srgbClr val="A4A3A4"/>
          </p15:clr>
        </p15:guide>
        <p15:guide id="4" orient="horz" pos="981" userDrawn="1">
          <p15:clr>
            <a:srgbClr val="A4A3A4"/>
          </p15:clr>
        </p15:guide>
        <p15:guide id="5" orient="horz" pos="3793" userDrawn="1">
          <p15:clr>
            <a:srgbClr val="A4A3A4"/>
          </p15:clr>
        </p15:guide>
        <p15:guide id="6" pos="5887"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Picture">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bwMode="gray">
          <a:xfrm>
            <a:off x="0" y="0"/>
            <a:ext cx="9906000" cy="6858000"/>
          </a:xfrm>
        </p:spPr>
        <p:txBody>
          <a:bodyPr anchor="ctr" anchorCtr="1"/>
          <a:lstStyle>
            <a:lvl1pPr algn="ctr">
              <a:defRPr baseline="0"/>
            </a:lvl1pPr>
          </a:lstStyle>
          <a:p>
            <a:r>
              <a:rPr lang="en-GB" noProof="0" dirty="0"/>
              <a:t>Insert picture with ‘Kennedys Tools &gt; Insert Images &gt; Insert Image on Impact Slide’</a:t>
            </a:r>
          </a:p>
        </p:txBody>
      </p:sp>
      <p:sp>
        <p:nvSpPr>
          <p:cNvPr id="3"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Impact Picture Only</a:t>
            </a:r>
          </a:p>
        </p:txBody>
      </p:sp>
    </p:spTree>
    <p:extLst>
      <p:ext uri="{BB962C8B-B14F-4D97-AF65-F5344CB8AC3E}">
        <p14:creationId xmlns:p14="http://schemas.microsoft.com/office/powerpoint/2010/main" val="41665152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562893" y="1558758"/>
            <a:ext cx="8785101" cy="4464000"/>
          </a:xfrm>
        </p:spPr>
        <p:txBody>
          <a:bodyPr>
            <a:noAutofit/>
          </a:bodyPr>
          <a:lstStyle>
            <a:lvl1pPr>
              <a:defRPr baseline="0"/>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Title and Content</a:t>
            </a:r>
          </a:p>
        </p:txBody>
      </p:sp>
      <p:sp>
        <p:nvSpPr>
          <p:cNvPr id="5" name="Title 4"/>
          <p:cNvSpPr>
            <a:spLocks noGrp="1"/>
          </p:cNvSpPr>
          <p:nvPr>
            <p:ph type="title" hasCustomPrompt="1"/>
          </p:nvPr>
        </p:nvSpPr>
        <p:spPr bwMode="gray">
          <a:xfrm>
            <a:off x="562705" y="623095"/>
            <a:ext cx="8784000" cy="431799"/>
          </a:xfrm>
        </p:spPr>
        <p:txBody>
          <a:bodyPr/>
          <a:lstStyle>
            <a:lvl1pPr>
              <a:defRPr/>
            </a:lvl1pPr>
          </a:lstStyle>
          <a:p>
            <a:r>
              <a:rPr lang="en-GB" noProof="0" dirty="0"/>
              <a:t>Click to add title</a:t>
            </a:r>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a:defRPr lang="da-DK" b="1" dirty="0">
                <a:solidFill>
                  <a:srgbClr val="7F7F7F"/>
                </a:solidFill>
              </a:defRPr>
            </a:lvl1pPr>
          </a:lstStyle>
          <a:p>
            <a:pPr lvl="0"/>
            <a:r>
              <a:rPr lang="en-GB" dirty="0"/>
              <a:t>Click to insert subtitle</a:t>
            </a:r>
          </a:p>
        </p:txBody>
      </p:sp>
    </p:spTree>
    <p:extLst>
      <p:ext uri="{BB962C8B-B14F-4D97-AF65-F5344CB8AC3E}">
        <p14:creationId xmlns:p14="http://schemas.microsoft.com/office/powerpoint/2010/main" val="2728474286"/>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391" userDrawn="1">
          <p15:clr>
            <a:srgbClr val="A4A3A4"/>
          </p15:clr>
        </p15:guide>
        <p15:guide id="3" pos="5887" userDrawn="1">
          <p15:clr>
            <a:srgbClr val="A4A3A4"/>
          </p15:clr>
        </p15:guide>
        <p15:guide id="4" orient="horz" pos="663" userDrawn="1">
          <p15:clr>
            <a:srgbClr val="A4A3A4"/>
          </p15:clr>
        </p15:guide>
        <p15:guide id="5" orient="horz" pos="981" userDrawn="1">
          <p15:clr>
            <a:srgbClr val="A4A3A4"/>
          </p15:clr>
        </p15:guide>
        <p15:guide id="6" orient="horz" pos="3793"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grpSp>
        <p:nvGrpSpPr>
          <p:cNvPr id="33" name="ctsGrid"/>
          <p:cNvGrpSpPr/>
          <p:nvPr userDrawn="1"/>
        </p:nvGrpSpPr>
        <p:grpSpPr bwMode="gray">
          <a:xfrm>
            <a:off x="-244197" y="-288661"/>
            <a:ext cx="10399478" cy="7462077"/>
            <a:chOff x="-258483" y="-288661"/>
            <a:chExt cx="10399478" cy="7462077"/>
          </a:xfrm>
        </p:grpSpPr>
        <p:grpSp>
          <p:nvGrpSpPr>
            <p:cNvPr id="34" name="Left Arrows"/>
            <p:cNvGrpSpPr/>
            <p:nvPr userDrawn="1"/>
          </p:nvGrpSpPr>
          <p:grpSpPr bwMode="gray">
            <a:xfrm>
              <a:off x="-258483" y="2636838"/>
              <a:ext cx="249281" cy="1944687"/>
              <a:chOff x="-283332" y="2625231"/>
              <a:chExt cx="270001" cy="1944687"/>
            </a:xfrm>
          </p:grpSpPr>
          <p:cxnSp>
            <p:nvCxnSpPr>
              <p:cNvPr id="46" name="Straight Arrow Connector 45"/>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bwMode="gray">
              <a:xfrm>
                <a:off x="-283331" y="305772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bwMode="gray">
              <a:xfrm>
                <a:off x="-283331"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Right Arrows"/>
            <p:cNvGrpSpPr/>
            <p:nvPr userDrawn="1"/>
          </p:nvGrpSpPr>
          <p:grpSpPr bwMode="gray">
            <a:xfrm flipH="1">
              <a:off x="9891711" y="2636838"/>
              <a:ext cx="249284" cy="1944687"/>
              <a:chOff x="2208149" y="2625231"/>
              <a:chExt cx="270004" cy="1944687"/>
            </a:xfrm>
          </p:grpSpPr>
          <p:cxnSp>
            <p:nvCxnSpPr>
              <p:cNvPr id="42" name="Straight Arrow Connector 41"/>
              <p:cNvCxnSpPr/>
              <p:nvPr userDrawn="1"/>
            </p:nvCxnSpPr>
            <p:spPr bwMode="gray">
              <a:xfrm>
                <a:off x="2208149"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bwMode="gray">
              <a:xfrm>
                <a:off x="2208153"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bwMode="gray">
              <a:xfrm>
                <a:off x="2208150" y="30577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bwMode="gray">
              <a:xfrm>
                <a:off x="2208149"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6" name="Bottom Arrows"/>
            <p:cNvGrpSpPr/>
            <p:nvPr userDrawn="1"/>
          </p:nvGrpSpPr>
          <p:grpSpPr bwMode="gray">
            <a:xfrm>
              <a:off x="4149694" y="6860553"/>
              <a:ext cx="5396930" cy="312863"/>
              <a:chOff x="4491243" y="6848946"/>
              <a:chExt cx="5845510" cy="312863"/>
            </a:xfrm>
          </p:grpSpPr>
          <p:cxnSp>
            <p:nvCxnSpPr>
              <p:cNvPr id="40" name="Straight Arrow Connector 39"/>
              <p:cNvCxnSpPr/>
              <p:nvPr userDrawn="1"/>
            </p:nvCxnSpPr>
            <p:spPr bwMode="gray">
              <a:xfrm rot="5400000" flipH="1" flipV="1">
                <a:off x="1020175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bwMode="gray">
              <a:xfrm rot="5400000" flipH="1" flipV="1">
                <a:off x="4356243" y="702680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7" name="Top Arrows"/>
            <p:cNvGrpSpPr/>
            <p:nvPr userDrawn="1"/>
          </p:nvGrpSpPr>
          <p:grpSpPr bwMode="gray">
            <a:xfrm>
              <a:off x="4149694" y="-288661"/>
              <a:ext cx="5397039" cy="288661"/>
              <a:chOff x="4149694" y="-288661"/>
              <a:chExt cx="5397039" cy="288661"/>
            </a:xfrm>
          </p:grpSpPr>
          <p:cxnSp>
            <p:nvCxnSpPr>
              <p:cNvPr id="38" name="Straight Arrow Connector 37"/>
              <p:cNvCxnSpPr/>
              <p:nvPr userDrawn="1"/>
            </p:nvCxnSpPr>
            <p:spPr bwMode="gray">
              <a:xfrm rot="16200000" flipH="1">
                <a:off x="9411733" y="-15366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bwMode="gray">
              <a:xfrm rot="16200000" flipH="1">
                <a:off x="4014694" y="-135000"/>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Section Header White</a:t>
            </a:r>
          </a:p>
        </p:txBody>
      </p:sp>
      <p:pic>
        <p:nvPicPr>
          <p:cNvPr id="18" name="TuliLogo" hidden="1"/>
          <p:cNvPicPr>
            <a:picLocks noChangeAspect="1"/>
          </p:cNvPicPr>
          <p:nvPr userDrawn="1"/>
        </p:nvPicPr>
        <p:blipFill>
          <a:blip r:embed="rId2"/>
          <a:stretch>
            <a:fillRect/>
          </a:stretch>
        </p:blipFill>
        <p:spPr bwMode="gray">
          <a:xfrm>
            <a:off x="8629113" y="6519410"/>
            <a:ext cx="932400" cy="196080"/>
          </a:xfrm>
          <a:prstGeom prst="rect">
            <a:avLst/>
          </a:prstGeom>
        </p:spPr>
      </p:pic>
      <p:pic>
        <p:nvPicPr>
          <p:cNvPr id="19" name="KennedyLS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8629228" y="6381933"/>
            <a:ext cx="932400" cy="369281"/>
          </a:xfrm>
          <a:prstGeom prst="rect">
            <a:avLst/>
          </a:prstGeom>
        </p:spPr>
      </p:pic>
      <p:pic>
        <p:nvPicPr>
          <p:cNvPr id="29" name="KennedyCMKLogo" hidden="1"/>
          <p:cNvPicPr>
            <a:picLocks noChangeAspect="1"/>
          </p:cNvPicPr>
          <p:nvPr userDrawn="1"/>
        </p:nvPicPr>
        <p:blipFill>
          <a:blip r:embed="rId4"/>
          <a:stretch>
            <a:fillRect/>
          </a:stretch>
        </p:blipFill>
        <p:spPr>
          <a:xfrm>
            <a:off x="8119665" y="6506292"/>
            <a:ext cx="1440000" cy="231849"/>
          </a:xfrm>
          <a:prstGeom prst="rect">
            <a:avLst/>
          </a:prstGeom>
        </p:spPr>
      </p:pic>
      <p:grpSp>
        <p:nvGrpSpPr>
          <p:cNvPr id="9" name="Group 8"/>
          <p:cNvGrpSpPr/>
          <p:nvPr userDrawn="1"/>
        </p:nvGrpSpPr>
        <p:grpSpPr>
          <a:xfrm>
            <a:off x="0" y="0"/>
            <a:ext cx="4644370" cy="6858000"/>
            <a:chOff x="0" y="0"/>
            <a:chExt cx="4644370" cy="6858000"/>
          </a:xfrm>
        </p:grpSpPr>
        <p:sp>
          <p:nvSpPr>
            <p:cNvPr id="7" name="Freeform 9"/>
            <p:cNvSpPr>
              <a:spLocks noChangeAspect="1"/>
            </p:cNvSpPr>
            <p:nvPr userDrawn="1"/>
          </p:nvSpPr>
          <p:spPr bwMode="gray">
            <a:xfrm>
              <a:off x="144379" y="0"/>
              <a:ext cx="4499991" cy="6858000"/>
            </a:xfrm>
            <a:custGeom>
              <a:avLst/>
              <a:gdLst>
                <a:gd name="connsiteX0" fmla="*/ 0 w 4499991"/>
                <a:gd name="connsiteY0" fmla="*/ 0 h 6858000"/>
                <a:gd name="connsiteX1" fmla="*/ 4499991 w 4499991"/>
                <a:gd name="connsiteY1" fmla="*/ 0 h 6858000"/>
                <a:gd name="connsiteX2" fmla="*/ 2084361 w 4499991"/>
                <a:gd name="connsiteY2" fmla="*/ 6858000 h 6858000"/>
                <a:gd name="connsiteX3" fmla="*/ 0 w 4499991"/>
                <a:gd name="connsiteY3" fmla="*/ 6858000 h 6858000"/>
                <a:gd name="connsiteX0" fmla="*/ 0 w 4499991"/>
                <a:gd name="connsiteY0" fmla="*/ 0 h 6858000"/>
                <a:gd name="connsiteX1" fmla="*/ 4499991 w 4499991"/>
                <a:gd name="connsiteY1" fmla="*/ 0 h 6858000"/>
                <a:gd name="connsiteX2" fmla="*/ 2160561 w 4499991"/>
                <a:gd name="connsiteY2" fmla="*/ 6858000 h 6858000"/>
                <a:gd name="connsiteX3" fmla="*/ 0 w 4499991"/>
                <a:gd name="connsiteY3" fmla="*/ 6858000 h 6858000"/>
                <a:gd name="connsiteX4" fmla="*/ 0 w 4499991"/>
                <a:gd name="connsiteY4" fmla="*/ 0 h 6858000"/>
                <a:gd name="connsiteX0" fmla="*/ 0 w 4499991"/>
                <a:gd name="connsiteY0" fmla="*/ 0 h 6858000"/>
                <a:gd name="connsiteX1" fmla="*/ 4499991 w 4499991"/>
                <a:gd name="connsiteY1" fmla="*/ 0 h 6858000"/>
                <a:gd name="connsiteX2" fmla="*/ 2122461 w 4499991"/>
                <a:gd name="connsiteY2" fmla="*/ 6858000 h 6858000"/>
                <a:gd name="connsiteX3" fmla="*/ 0 w 4499991"/>
                <a:gd name="connsiteY3" fmla="*/ 6858000 h 6858000"/>
                <a:gd name="connsiteX4" fmla="*/ 0 w 4499991"/>
                <a:gd name="connsiteY4" fmla="*/ 0 h 6858000"/>
                <a:gd name="connsiteX0" fmla="*/ 0 w 4499991"/>
                <a:gd name="connsiteY0" fmla="*/ 0 h 6858000"/>
                <a:gd name="connsiteX1" fmla="*/ 4499991 w 4499991"/>
                <a:gd name="connsiteY1" fmla="*/ 0 h 6858000"/>
                <a:gd name="connsiteX2" fmla="*/ 2136749 w 4499991"/>
                <a:gd name="connsiteY2" fmla="*/ 6855618 h 6858000"/>
                <a:gd name="connsiteX3" fmla="*/ 0 w 4499991"/>
                <a:gd name="connsiteY3" fmla="*/ 6858000 h 6858000"/>
                <a:gd name="connsiteX4" fmla="*/ 0 w 44999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91" h="6858000">
                  <a:moveTo>
                    <a:pt x="0" y="0"/>
                  </a:moveTo>
                  <a:lnTo>
                    <a:pt x="4499991" y="0"/>
                  </a:lnTo>
                  <a:lnTo>
                    <a:pt x="2136749" y="6855618"/>
                  </a:lnTo>
                  <a:lnTo>
                    <a:pt x="0" y="685800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sz="1000" noProof="0" dirty="0">
                <a:solidFill>
                  <a:schemeClr val="tx1"/>
                </a:solidFill>
              </a:endParaRPr>
            </a:p>
          </p:txBody>
        </p:sp>
        <p:sp>
          <p:nvSpPr>
            <p:cNvPr id="8" name="Freeform 5"/>
            <p:cNvSpPr>
              <a:spLocks noChangeAspect="1"/>
            </p:cNvSpPr>
            <p:nvPr userDrawn="1"/>
          </p:nvSpPr>
          <p:spPr bwMode="gray">
            <a:xfrm>
              <a:off x="0" y="0"/>
              <a:ext cx="4499991" cy="6858000"/>
            </a:xfrm>
            <a:custGeom>
              <a:avLst/>
              <a:gdLst>
                <a:gd name="connsiteX0" fmla="*/ 0 w 4499991"/>
                <a:gd name="connsiteY0" fmla="*/ 0 h 6858000"/>
                <a:gd name="connsiteX1" fmla="*/ 4499991 w 4499991"/>
                <a:gd name="connsiteY1" fmla="*/ 0 h 6858000"/>
                <a:gd name="connsiteX2" fmla="*/ 2084361 w 4499991"/>
                <a:gd name="connsiteY2" fmla="*/ 6858000 h 6858000"/>
                <a:gd name="connsiteX3" fmla="*/ 0 w 4499991"/>
                <a:gd name="connsiteY3" fmla="*/ 6858000 h 6858000"/>
                <a:gd name="connsiteX0" fmla="*/ 0 w 4499991"/>
                <a:gd name="connsiteY0" fmla="*/ 0 h 6858000"/>
                <a:gd name="connsiteX1" fmla="*/ 4499991 w 4499991"/>
                <a:gd name="connsiteY1" fmla="*/ 0 h 6858000"/>
                <a:gd name="connsiteX2" fmla="*/ 2141511 w 4499991"/>
                <a:gd name="connsiteY2" fmla="*/ 6858000 h 6858000"/>
                <a:gd name="connsiteX3" fmla="*/ 0 w 4499991"/>
                <a:gd name="connsiteY3" fmla="*/ 6858000 h 6858000"/>
                <a:gd name="connsiteX4" fmla="*/ 0 w 44999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91" h="6858000">
                  <a:moveTo>
                    <a:pt x="0" y="0"/>
                  </a:moveTo>
                  <a:lnTo>
                    <a:pt x="4499991" y="0"/>
                  </a:lnTo>
                  <a:lnTo>
                    <a:pt x="2141511" y="6858000"/>
                  </a:lnTo>
                  <a:lnTo>
                    <a:pt x="0" y="685800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sz="1000" noProof="0" dirty="0"/>
            </a:p>
          </p:txBody>
        </p:sp>
      </p:grpSp>
      <p:sp>
        <p:nvSpPr>
          <p:cNvPr id="2" name="Title 1"/>
          <p:cNvSpPr>
            <a:spLocks noGrp="1"/>
          </p:cNvSpPr>
          <p:nvPr userDrawn="1">
            <p:ph type="title" hasCustomPrompt="1"/>
          </p:nvPr>
        </p:nvSpPr>
        <p:spPr bwMode="gray">
          <a:xfrm>
            <a:off x="4160910" y="2639219"/>
            <a:ext cx="5400000" cy="396000"/>
          </a:xfrm>
        </p:spPr>
        <p:txBody>
          <a:bodyPr anchor="b" anchorCtr="0">
            <a:noAutofit/>
          </a:bodyPr>
          <a:lstStyle>
            <a:lvl1pPr algn="r">
              <a:defRPr sz="2400" b="1" cap="all" baseline="0"/>
            </a:lvl1pPr>
          </a:lstStyle>
          <a:p>
            <a:r>
              <a:rPr lang="en-GB" noProof="0" dirty="0"/>
              <a:t>CLICK to add divider title</a:t>
            </a:r>
          </a:p>
        </p:txBody>
      </p:sp>
      <p:sp>
        <p:nvSpPr>
          <p:cNvPr id="3" name="Text Placeholder 2"/>
          <p:cNvSpPr>
            <a:spLocks noGrp="1"/>
          </p:cNvSpPr>
          <p:nvPr userDrawn="1">
            <p:ph type="body" idx="1" hasCustomPrompt="1"/>
          </p:nvPr>
        </p:nvSpPr>
        <p:spPr bwMode="gray">
          <a:xfrm>
            <a:off x="4160910" y="3071340"/>
            <a:ext cx="5400000" cy="1512000"/>
          </a:xfrm>
        </p:spPr>
        <p:txBody>
          <a:bodyPr>
            <a:no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add divider subtitle</a:t>
            </a:r>
          </a:p>
        </p:txBody>
      </p:sp>
      <p:sp>
        <p:nvSpPr>
          <p:cNvPr id="13" name="SectionDivImage"/>
          <p:cNvSpPr>
            <a:spLocks noGrp="1"/>
          </p:cNvSpPr>
          <p:nvPr userDrawn="1">
            <p:ph type="pic" sz="quarter" idx="10" hasCustomPrompt="1"/>
          </p:nvPr>
        </p:nvSpPr>
        <p:spPr bwMode="gray">
          <a:xfrm>
            <a:off x="0" y="0"/>
            <a:ext cx="4500563" cy="6858000"/>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447476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97310 w 4500563"/>
              <a:gd name="connsiteY3" fmla="*/ 6858000 h 6858000"/>
              <a:gd name="connsiteX4" fmla="*/ 0 w 4500563"/>
              <a:gd name="connsiteY4" fmla="*/ 6858000 h 6858000"/>
              <a:gd name="connsiteX0" fmla="*/ 0 w 4500563"/>
              <a:gd name="connsiteY0" fmla="*/ 6858000 h 6866627"/>
              <a:gd name="connsiteX1" fmla="*/ 0 w 4500563"/>
              <a:gd name="connsiteY1" fmla="*/ 0 h 6866627"/>
              <a:gd name="connsiteX2" fmla="*/ 4500563 w 4500563"/>
              <a:gd name="connsiteY2" fmla="*/ 0 h 6866627"/>
              <a:gd name="connsiteX3" fmla="*/ 2076541 w 4500563"/>
              <a:gd name="connsiteY3" fmla="*/ 6866627 h 6866627"/>
              <a:gd name="connsiteX4" fmla="*/ 0 w 4500563"/>
              <a:gd name="connsiteY4" fmla="*/ 6858000 h 6866627"/>
              <a:gd name="connsiteX0" fmla="*/ 0 w 4500563"/>
              <a:gd name="connsiteY0" fmla="*/ 6858000 h 6875253"/>
              <a:gd name="connsiteX1" fmla="*/ 0 w 4500563"/>
              <a:gd name="connsiteY1" fmla="*/ 0 h 6875253"/>
              <a:gd name="connsiteX2" fmla="*/ 4500563 w 4500563"/>
              <a:gd name="connsiteY2" fmla="*/ 0 h 6875253"/>
              <a:gd name="connsiteX3" fmla="*/ 2067915 w 4500563"/>
              <a:gd name="connsiteY3" fmla="*/ 6875253 h 6875253"/>
              <a:gd name="connsiteX4" fmla="*/ 0 w 4500563"/>
              <a:gd name="connsiteY4" fmla="*/ 6858000 h 6875253"/>
              <a:gd name="connsiteX0" fmla="*/ 0 w 4500563"/>
              <a:gd name="connsiteY0" fmla="*/ 6858000 h 6860965"/>
              <a:gd name="connsiteX1" fmla="*/ 0 w 4500563"/>
              <a:gd name="connsiteY1" fmla="*/ 0 h 6860965"/>
              <a:gd name="connsiteX2" fmla="*/ 4500563 w 4500563"/>
              <a:gd name="connsiteY2" fmla="*/ 0 h 6860965"/>
              <a:gd name="connsiteX3" fmla="*/ 2079822 w 4500563"/>
              <a:gd name="connsiteY3" fmla="*/ 6860965 h 6860965"/>
              <a:gd name="connsiteX4" fmla="*/ 0 w 4500563"/>
              <a:gd name="connsiteY4" fmla="*/ 6858000 h 6860965"/>
              <a:gd name="connsiteX0" fmla="*/ 0 w 4500563"/>
              <a:gd name="connsiteY0" fmla="*/ 6858000 h 6860965"/>
              <a:gd name="connsiteX1" fmla="*/ 0 w 4500563"/>
              <a:gd name="connsiteY1" fmla="*/ 0 h 6860965"/>
              <a:gd name="connsiteX2" fmla="*/ 4500563 w 4500563"/>
              <a:gd name="connsiteY2" fmla="*/ 0 h 6860965"/>
              <a:gd name="connsiteX3" fmla="*/ 2084584 w 4500563"/>
              <a:gd name="connsiteY3" fmla="*/ 6860965 h 6860965"/>
              <a:gd name="connsiteX4" fmla="*/ 0 w 4500563"/>
              <a:gd name="connsiteY4" fmla="*/ 6858000 h 6860965"/>
              <a:gd name="connsiteX0" fmla="*/ 0 w 4500563"/>
              <a:gd name="connsiteY0" fmla="*/ 6858000 h 6858584"/>
              <a:gd name="connsiteX1" fmla="*/ 0 w 4500563"/>
              <a:gd name="connsiteY1" fmla="*/ 0 h 6858584"/>
              <a:gd name="connsiteX2" fmla="*/ 4500563 w 4500563"/>
              <a:gd name="connsiteY2" fmla="*/ 0 h 6858584"/>
              <a:gd name="connsiteX3" fmla="*/ 2091728 w 4500563"/>
              <a:gd name="connsiteY3" fmla="*/ 6858584 h 6858584"/>
              <a:gd name="connsiteX4" fmla="*/ 0 w 4500563"/>
              <a:gd name="connsiteY4" fmla="*/ 6858000 h 6858584"/>
              <a:gd name="connsiteX0" fmla="*/ 0 w 4500563"/>
              <a:gd name="connsiteY0" fmla="*/ 6858000 h 6858584"/>
              <a:gd name="connsiteX1" fmla="*/ 0 w 4500563"/>
              <a:gd name="connsiteY1" fmla="*/ 0 h 6858584"/>
              <a:gd name="connsiteX2" fmla="*/ 4500563 w 4500563"/>
              <a:gd name="connsiteY2" fmla="*/ 0 h 6858584"/>
              <a:gd name="connsiteX3" fmla="*/ 2084584 w 4500563"/>
              <a:gd name="connsiteY3" fmla="*/ 6858584 h 6858584"/>
              <a:gd name="connsiteX4" fmla="*/ 0 w 4500563"/>
              <a:gd name="connsiteY4" fmla="*/ 6858000 h 6858584"/>
              <a:gd name="connsiteX0" fmla="*/ 0 w 4500563"/>
              <a:gd name="connsiteY0" fmla="*/ 6858000 h 6858000"/>
              <a:gd name="connsiteX1" fmla="*/ 0 w 4500563"/>
              <a:gd name="connsiteY1" fmla="*/ 0 h 6858000"/>
              <a:gd name="connsiteX2" fmla="*/ 4500563 w 4500563"/>
              <a:gd name="connsiteY2" fmla="*/ 0 h 6858000"/>
              <a:gd name="connsiteX3" fmla="*/ 2151259 w 4500563"/>
              <a:gd name="connsiteY3" fmla="*/ 6849059 h 6858000"/>
              <a:gd name="connsiteX4" fmla="*/ 0 w 450056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6858000">
                <a:moveTo>
                  <a:pt x="0" y="6858000"/>
                </a:moveTo>
                <a:lnTo>
                  <a:pt x="0" y="0"/>
                </a:lnTo>
                <a:lnTo>
                  <a:pt x="4500563" y="0"/>
                </a:lnTo>
                <a:lnTo>
                  <a:pt x="2151259" y="6849059"/>
                </a:lnTo>
                <a:lnTo>
                  <a:pt x="0" y="6858000"/>
                </a:lnTo>
                <a:close/>
              </a:path>
            </a:pathLst>
          </a:custGeom>
          <a:solidFill>
            <a:schemeClr val="tx1"/>
          </a:solid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Insert picture with ‘Kennedys Tools &gt; Insert Images &gt; Insert Section Divider Image’</a:t>
            </a:r>
          </a:p>
        </p:txBody>
      </p:sp>
      <p:pic>
        <p:nvPicPr>
          <p:cNvPr id="30" name="Picture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26123" y="6386823"/>
            <a:ext cx="838980" cy="455736"/>
          </a:xfrm>
          <a:prstGeom prst="rect">
            <a:avLst/>
          </a:prstGeom>
        </p:spPr>
      </p:pic>
    </p:spTree>
    <p:extLst>
      <p:ext uri="{BB962C8B-B14F-4D97-AF65-F5344CB8AC3E}">
        <p14:creationId xmlns:p14="http://schemas.microsoft.com/office/powerpoint/2010/main" val="3809352668"/>
      </p:ext>
    </p:extLst>
  </p:cSld>
  <p:clrMapOvr>
    <a:masterClrMapping/>
  </p:clrMapOvr>
  <p:extLst mod="1">
    <p:ext uri="{DCECCB84-F9BA-43D5-87BE-67443E8EF086}">
      <p15:sldGuideLst xmlns:p15="http://schemas.microsoft.com/office/powerpoint/2012/main">
        <p15:guide id="1" pos="2621" userDrawn="1">
          <p15:clr>
            <a:srgbClr val="A4A3A4"/>
          </p15:clr>
        </p15:guide>
        <p15:guide id="2" orient="horz" pos="1660" userDrawn="1">
          <p15:clr>
            <a:srgbClr val="A4A3A4"/>
          </p15:clr>
        </p15:guide>
        <p15:guide id="3" orient="horz" pos="1911" userDrawn="1">
          <p15:clr>
            <a:srgbClr val="A4A3A4"/>
          </p15:clr>
        </p15:guide>
        <p15:guide id="4" orient="horz" pos="1934" userDrawn="1">
          <p15:clr>
            <a:srgbClr val="A4A3A4"/>
          </p15:clr>
        </p15:guide>
        <p15:guide id="5" orient="horz" pos="2886" userDrawn="1">
          <p15:clr>
            <a:srgbClr val="A4A3A4"/>
          </p15:clr>
        </p15:guide>
        <p15:guide id="6" pos="6023"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spTree>
      <p:nvGrpSpPr>
        <p:cNvPr id="1" name=""/>
        <p:cNvGrpSpPr/>
        <p:nvPr/>
      </p:nvGrpSpPr>
      <p:grpSpPr>
        <a:xfrm>
          <a:off x="0" y="0"/>
          <a:ext cx="0" cy="0"/>
          <a:chOff x="0" y="0"/>
          <a:chExt cx="0" cy="0"/>
        </a:xfrm>
      </p:grpSpPr>
      <p:grpSp>
        <p:nvGrpSpPr>
          <p:cNvPr id="51" name="ctsGrid"/>
          <p:cNvGrpSpPr/>
          <p:nvPr userDrawn="1"/>
        </p:nvGrpSpPr>
        <p:grpSpPr bwMode="gray">
          <a:xfrm>
            <a:off x="-244197" y="-288661"/>
            <a:ext cx="10399478" cy="7462077"/>
            <a:chOff x="-258483" y="-288661"/>
            <a:chExt cx="10399478" cy="7462077"/>
          </a:xfrm>
        </p:grpSpPr>
        <p:grpSp>
          <p:nvGrpSpPr>
            <p:cNvPr id="52" name="Left Arrows"/>
            <p:cNvGrpSpPr/>
            <p:nvPr userDrawn="1"/>
          </p:nvGrpSpPr>
          <p:grpSpPr bwMode="gray">
            <a:xfrm>
              <a:off x="-258483" y="2636838"/>
              <a:ext cx="249281" cy="1944687"/>
              <a:chOff x="-283332" y="2625231"/>
              <a:chExt cx="270001" cy="1944687"/>
            </a:xfrm>
          </p:grpSpPr>
          <p:cxnSp>
            <p:nvCxnSpPr>
              <p:cNvPr id="64" name="Straight Arrow Connector 63"/>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bwMode="gray">
              <a:xfrm>
                <a:off x="-283331" y="305772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userDrawn="1"/>
            </p:nvCxnSpPr>
            <p:spPr bwMode="gray">
              <a:xfrm>
                <a:off x="-283331"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3" name="Right Arrows"/>
            <p:cNvGrpSpPr/>
            <p:nvPr userDrawn="1"/>
          </p:nvGrpSpPr>
          <p:grpSpPr bwMode="gray">
            <a:xfrm flipH="1">
              <a:off x="9891711" y="2636838"/>
              <a:ext cx="249284" cy="1944687"/>
              <a:chOff x="2208149" y="2625231"/>
              <a:chExt cx="270004" cy="1944687"/>
            </a:xfrm>
          </p:grpSpPr>
          <p:cxnSp>
            <p:nvCxnSpPr>
              <p:cNvPr id="60" name="Straight Arrow Connector 59"/>
              <p:cNvCxnSpPr/>
              <p:nvPr userDrawn="1"/>
            </p:nvCxnSpPr>
            <p:spPr bwMode="gray">
              <a:xfrm>
                <a:off x="2208149"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userDrawn="1"/>
            </p:nvCxnSpPr>
            <p:spPr bwMode="gray">
              <a:xfrm>
                <a:off x="2208153"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bwMode="gray">
              <a:xfrm>
                <a:off x="2208150" y="30577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bwMode="gray">
              <a:xfrm>
                <a:off x="2208149"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4" name="Bottom Arrows"/>
            <p:cNvGrpSpPr/>
            <p:nvPr userDrawn="1"/>
          </p:nvGrpSpPr>
          <p:grpSpPr bwMode="gray">
            <a:xfrm>
              <a:off x="4149694" y="6860553"/>
              <a:ext cx="5396930" cy="312863"/>
              <a:chOff x="4491243" y="6848946"/>
              <a:chExt cx="5845510" cy="312863"/>
            </a:xfrm>
          </p:grpSpPr>
          <p:cxnSp>
            <p:nvCxnSpPr>
              <p:cNvPr id="58" name="Straight Arrow Connector 57"/>
              <p:cNvCxnSpPr/>
              <p:nvPr userDrawn="1"/>
            </p:nvCxnSpPr>
            <p:spPr bwMode="gray">
              <a:xfrm rot="5400000" flipH="1" flipV="1">
                <a:off x="1020175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bwMode="gray">
              <a:xfrm rot="5400000" flipH="1" flipV="1">
                <a:off x="4356243" y="702680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Top Arrows"/>
            <p:cNvGrpSpPr/>
            <p:nvPr userDrawn="1"/>
          </p:nvGrpSpPr>
          <p:grpSpPr bwMode="gray">
            <a:xfrm>
              <a:off x="4149694" y="-288661"/>
              <a:ext cx="5397039" cy="288661"/>
              <a:chOff x="4149694" y="-288661"/>
              <a:chExt cx="5397039" cy="288661"/>
            </a:xfrm>
          </p:grpSpPr>
          <p:cxnSp>
            <p:nvCxnSpPr>
              <p:cNvPr id="56" name="Straight Arrow Connector 55"/>
              <p:cNvCxnSpPr/>
              <p:nvPr userDrawn="1"/>
            </p:nvCxnSpPr>
            <p:spPr bwMode="gray">
              <a:xfrm rot="16200000" flipH="1">
                <a:off x="9411733" y="-15366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bwMode="gray">
              <a:xfrm rot="16200000" flipH="1">
                <a:off x="4014694" y="-135000"/>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userDrawn="1"/>
        </p:nvGrpSpPr>
        <p:grpSpPr>
          <a:xfrm>
            <a:off x="2160200" y="0"/>
            <a:ext cx="7745800" cy="6858000"/>
            <a:chOff x="2149556" y="0"/>
            <a:chExt cx="7745800" cy="6858000"/>
          </a:xfrm>
        </p:grpSpPr>
        <p:sp>
          <p:nvSpPr>
            <p:cNvPr id="94" name="Freeform: Shape 93"/>
            <p:cNvSpPr>
              <a:spLocks noChangeAspect="1"/>
            </p:cNvSpPr>
            <p:nvPr userDrawn="1"/>
          </p:nvSpPr>
          <p:spPr bwMode="gray">
            <a:xfrm flipH="1" flipV="1">
              <a:off x="2149556" y="0"/>
              <a:ext cx="2503485" cy="6858000"/>
            </a:xfrm>
            <a:custGeom>
              <a:avLst/>
              <a:gdLst>
                <a:gd name="connsiteX0" fmla="*/ 142087 w 2503485"/>
                <a:gd name="connsiteY0" fmla="*/ 6858000 h 6858000"/>
                <a:gd name="connsiteX1" fmla="*/ 0 w 2503485"/>
                <a:gd name="connsiteY1" fmla="*/ 6858000 h 6858000"/>
                <a:gd name="connsiteX2" fmla="*/ 2361399 w 2503485"/>
                <a:gd name="connsiteY2" fmla="*/ 0 h 6858000"/>
                <a:gd name="connsiteX3" fmla="*/ 2503485 w 2503485"/>
                <a:gd name="connsiteY3" fmla="*/ 0 h 6858000"/>
                <a:gd name="connsiteX4" fmla="*/ 142087 w 250348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85" h="6858000">
                  <a:moveTo>
                    <a:pt x="142087" y="6858000"/>
                  </a:moveTo>
                  <a:lnTo>
                    <a:pt x="0" y="6858000"/>
                  </a:lnTo>
                  <a:lnTo>
                    <a:pt x="2361399" y="0"/>
                  </a:lnTo>
                  <a:lnTo>
                    <a:pt x="2503485" y="0"/>
                  </a:lnTo>
                  <a:lnTo>
                    <a:pt x="142087" y="685800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sz="1000" noProof="0" dirty="0">
                <a:solidFill>
                  <a:schemeClr val="tx1"/>
                </a:solidFill>
              </a:endParaRPr>
            </a:p>
          </p:txBody>
        </p:sp>
        <p:sp>
          <p:nvSpPr>
            <p:cNvPr id="83" name="Freeform: Shape 82"/>
            <p:cNvSpPr>
              <a:spLocks noChangeAspect="1"/>
            </p:cNvSpPr>
            <p:nvPr userDrawn="1"/>
          </p:nvSpPr>
          <p:spPr bwMode="gray">
            <a:xfrm flipH="1" flipV="1">
              <a:off x="2290918" y="0"/>
              <a:ext cx="7604438" cy="6858000"/>
            </a:xfrm>
            <a:custGeom>
              <a:avLst/>
              <a:gdLst>
                <a:gd name="connsiteX0" fmla="*/ 5250379 w 7615083"/>
                <a:gd name="connsiteY0" fmla="*/ 6867600 h 6867600"/>
                <a:gd name="connsiteX1" fmla="*/ 0 w 7615083"/>
                <a:gd name="connsiteY1" fmla="*/ 6867600 h 6867600"/>
                <a:gd name="connsiteX2" fmla="*/ 0 w 7615083"/>
                <a:gd name="connsiteY2" fmla="*/ 0 h 6867600"/>
                <a:gd name="connsiteX3" fmla="*/ 7615083 w 7615083"/>
                <a:gd name="connsiteY3" fmla="*/ 0 h 6867600"/>
                <a:gd name="connsiteX4" fmla="*/ 5250379 w 7615083"/>
                <a:gd name="connsiteY4" fmla="*/ 6867600 h 686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083" h="6867600">
                  <a:moveTo>
                    <a:pt x="5250379" y="6867600"/>
                  </a:moveTo>
                  <a:lnTo>
                    <a:pt x="0" y="6867600"/>
                  </a:lnTo>
                  <a:lnTo>
                    <a:pt x="0" y="0"/>
                  </a:lnTo>
                  <a:lnTo>
                    <a:pt x="7615083" y="0"/>
                  </a:lnTo>
                  <a:lnTo>
                    <a:pt x="5250379" y="686760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sz="1000" noProof="0" dirty="0"/>
            </a:p>
          </p:txBody>
        </p:sp>
      </p:grpSp>
      <p:pic>
        <p:nvPicPr>
          <p:cNvPr id="12" name="KennedyLSLogo"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628038" y="6382800"/>
            <a:ext cx="932400" cy="369125"/>
          </a:xfrm>
          <a:prstGeom prst="rect">
            <a:avLst/>
          </a:prstGeom>
        </p:spPr>
      </p:pic>
      <p:pic>
        <p:nvPicPr>
          <p:cNvPr id="29" name="KennedyCMKLogo" hidden="1"/>
          <p:cNvPicPr>
            <a:picLocks noChangeAspect="1"/>
          </p:cNvPicPr>
          <p:nvPr userDrawn="1"/>
        </p:nvPicPr>
        <p:blipFill>
          <a:blip r:embed="rId3"/>
          <a:stretch>
            <a:fillRect/>
          </a:stretch>
        </p:blipFill>
        <p:spPr>
          <a:xfrm>
            <a:off x="8121600" y="6505200"/>
            <a:ext cx="1440000" cy="231849"/>
          </a:xfrm>
          <a:prstGeom prst="rect">
            <a:avLst/>
          </a:prstGeom>
        </p:spPr>
      </p:pic>
      <p:sp>
        <p:nvSpPr>
          <p:cNvPr id="95" name="SectionDivImage"/>
          <p:cNvSpPr>
            <a:spLocks noGrp="1"/>
          </p:cNvSpPr>
          <p:nvPr>
            <p:ph type="pic" sz="quarter" idx="11" hasCustomPrompt="1"/>
          </p:nvPr>
        </p:nvSpPr>
        <p:spPr bwMode="gray">
          <a:xfrm>
            <a:off x="0" y="0"/>
            <a:ext cx="4500563" cy="6858000"/>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447476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97310 w 4500563"/>
              <a:gd name="connsiteY3" fmla="*/ 6858000 h 6858000"/>
              <a:gd name="connsiteX4" fmla="*/ 0 w 4500563"/>
              <a:gd name="connsiteY4" fmla="*/ 6858000 h 6858000"/>
              <a:gd name="connsiteX0" fmla="*/ 0 w 4500563"/>
              <a:gd name="connsiteY0" fmla="*/ 6858000 h 6866627"/>
              <a:gd name="connsiteX1" fmla="*/ 0 w 4500563"/>
              <a:gd name="connsiteY1" fmla="*/ 0 h 6866627"/>
              <a:gd name="connsiteX2" fmla="*/ 4500563 w 4500563"/>
              <a:gd name="connsiteY2" fmla="*/ 0 h 6866627"/>
              <a:gd name="connsiteX3" fmla="*/ 2076541 w 4500563"/>
              <a:gd name="connsiteY3" fmla="*/ 6866627 h 6866627"/>
              <a:gd name="connsiteX4" fmla="*/ 0 w 4500563"/>
              <a:gd name="connsiteY4" fmla="*/ 6858000 h 6866627"/>
              <a:gd name="connsiteX0" fmla="*/ 0 w 4500563"/>
              <a:gd name="connsiteY0" fmla="*/ 6858000 h 6875253"/>
              <a:gd name="connsiteX1" fmla="*/ 0 w 4500563"/>
              <a:gd name="connsiteY1" fmla="*/ 0 h 6875253"/>
              <a:gd name="connsiteX2" fmla="*/ 4500563 w 4500563"/>
              <a:gd name="connsiteY2" fmla="*/ 0 h 6875253"/>
              <a:gd name="connsiteX3" fmla="*/ 2067915 w 4500563"/>
              <a:gd name="connsiteY3" fmla="*/ 6875253 h 6875253"/>
              <a:gd name="connsiteX4" fmla="*/ 0 w 4500563"/>
              <a:gd name="connsiteY4" fmla="*/ 6858000 h 6875253"/>
              <a:gd name="connsiteX0" fmla="*/ 0 w 4500563"/>
              <a:gd name="connsiteY0" fmla="*/ 6858000 h 6860965"/>
              <a:gd name="connsiteX1" fmla="*/ 0 w 4500563"/>
              <a:gd name="connsiteY1" fmla="*/ 0 h 6860965"/>
              <a:gd name="connsiteX2" fmla="*/ 4500563 w 4500563"/>
              <a:gd name="connsiteY2" fmla="*/ 0 h 6860965"/>
              <a:gd name="connsiteX3" fmla="*/ 2079822 w 4500563"/>
              <a:gd name="connsiteY3" fmla="*/ 6860965 h 6860965"/>
              <a:gd name="connsiteX4" fmla="*/ 0 w 4500563"/>
              <a:gd name="connsiteY4" fmla="*/ 6858000 h 6860965"/>
              <a:gd name="connsiteX0" fmla="*/ 0 w 4500563"/>
              <a:gd name="connsiteY0" fmla="*/ 6858000 h 6860965"/>
              <a:gd name="connsiteX1" fmla="*/ 0 w 4500563"/>
              <a:gd name="connsiteY1" fmla="*/ 0 h 6860965"/>
              <a:gd name="connsiteX2" fmla="*/ 4500563 w 4500563"/>
              <a:gd name="connsiteY2" fmla="*/ 0 h 6860965"/>
              <a:gd name="connsiteX3" fmla="*/ 2084584 w 4500563"/>
              <a:gd name="connsiteY3" fmla="*/ 6860965 h 6860965"/>
              <a:gd name="connsiteX4" fmla="*/ 0 w 4500563"/>
              <a:gd name="connsiteY4" fmla="*/ 6858000 h 6860965"/>
              <a:gd name="connsiteX0" fmla="*/ 0 w 4500563"/>
              <a:gd name="connsiteY0" fmla="*/ 6858000 h 6858584"/>
              <a:gd name="connsiteX1" fmla="*/ 0 w 4500563"/>
              <a:gd name="connsiteY1" fmla="*/ 0 h 6858584"/>
              <a:gd name="connsiteX2" fmla="*/ 4500563 w 4500563"/>
              <a:gd name="connsiteY2" fmla="*/ 0 h 6858584"/>
              <a:gd name="connsiteX3" fmla="*/ 2091728 w 4500563"/>
              <a:gd name="connsiteY3" fmla="*/ 6858584 h 6858584"/>
              <a:gd name="connsiteX4" fmla="*/ 0 w 4500563"/>
              <a:gd name="connsiteY4" fmla="*/ 6858000 h 6858584"/>
              <a:gd name="connsiteX0" fmla="*/ 0 w 4500563"/>
              <a:gd name="connsiteY0" fmla="*/ 6858000 h 6858584"/>
              <a:gd name="connsiteX1" fmla="*/ 0 w 4500563"/>
              <a:gd name="connsiteY1" fmla="*/ 0 h 6858584"/>
              <a:gd name="connsiteX2" fmla="*/ 4500563 w 4500563"/>
              <a:gd name="connsiteY2" fmla="*/ 0 h 6858584"/>
              <a:gd name="connsiteX3" fmla="*/ 2084584 w 4500563"/>
              <a:gd name="connsiteY3" fmla="*/ 6858584 h 6858584"/>
              <a:gd name="connsiteX4" fmla="*/ 0 w 4500563"/>
              <a:gd name="connsiteY4" fmla="*/ 6858000 h 6858584"/>
              <a:gd name="connsiteX0" fmla="*/ 0 w 4500563"/>
              <a:gd name="connsiteY0" fmla="*/ 6858000 h 6858000"/>
              <a:gd name="connsiteX1" fmla="*/ 0 w 4500563"/>
              <a:gd name="connsiteY1" fmla="*/ 0 h 6858000"/>
              <a:gd name="connsiteX2" fmla="*/ 4500563 w 4500563"/>
              <a:gd name="connsiteY2" fmla="*/ 0 h 6858000"/>
              <a:gd name="connsiteX3" fmla="*/ 2151259 w 4500563"/>
              <a:gd name="connsiteY3" fmla="*/ 6849059 h 6858000"/>
              <a:gd name="connsiteX4" fmla="*/ 0 w 450056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6858000">
                <a:moveTo>
                  <a:pt x="0" y="6858000"/>
                </a:moveTo>
                <a:lnTo>
                  <a:pt x="0" y="0"/>
                </a:lnTo>
                <a:lnTo>
                  <a:pt x="4500563" y="0"/>
                </a:lnTo>
                <a:lnTo>
                  <a:pt x="2151259" y="6849059"/>
                </a:lnTo>
                <a:lnTo>
                  <a:pt x="0" y="6858000"/>
                </a:lnTo>
                <a:close/>
              </a:path>
            </a:pathLst>
          </a:custGeom>
          <a:noFill/>
        </p:spPr>
        <p:txBody>
          <a:bodyPr>
            <a:noAutofit/>
          </a:bodyPr>
          <a:lstStyle>
            <a:lvl1pPr>
              <a:defRPr/>
            </a:lvl1pPr>
          </a:lstStyle>
          <a:p>
            <a:r>
              <a:rPr lang="en-GB" noProof="0" dirty="0"/>
              <a:t>Insert picture with ‘Kennedys Tools &gt; Insert Images &gt; Insert Section Divider Image’</a:t>
            </a:r>
          </a:p>
        </p:txBody>
      </p:sp>
      <p:pic>
        <p:nvPicPr>
          <p:cNvPr id="2" name="TuliLogo" hidden="1"/>
          <p:cNvPicPr>
            <a:picLocks noChangeAspect="1"/>
          </p:cNvPicPr>
          <p:nvPr userDrawn="1"/>
        </p:nvPicPr>
        <p:blipFill>
          <a:blip r:embed="rId4"/>
          <a:stretch>
            <a:fillRect/>
          </a:stretch>
        </p:blipFill>
        <p:spPr bwMode="gray">
          <a:xfrm>
            <a:off x="8629200" y="6519600"/>
            <a:ext cx="932400" cy="196081"/>
          </a:xfrm>
          <a:prstGeom prst="rect">
            <a:avLst/>
          </a:prstGeom>
        </p:spPr>
      </p:pic>
      <p:sp>
        <p:nvSpPr>
          <p:cNvPr id="16" name="Title 1"/>
          <p:cNvSpPr>
            <a:spLocks noGrp="1"/>
          </p:cNvSpPr>
          <p:nvPr userDrawn="1">
            <p:ph type="title" hasCustomPrompt="1"/>
          </p:nvPr>
        </p:nvSpPr>
        <p:spPr bwMode="gray">
          <a:xfrm>
            <a:off x="4160910" y="2639219"/>
            <a:ext cx="5400000" cy="396000"/>
          </a:xfrm>
        </p:spPr>
        <p:txBody>
          <a:bodyPr anchor="b" anchorCtr="0">
            <a:noAutofit/>
          </a:bodyPr>
          <a:lstStyle>
            <a:lvl1pPr algn="r">
              <a:defRPr sz="2400" b="1" cap="all" baseline="0">
                <a:solidFill>
                  <a:schemeClr val="bg1"/>
                </a:solidFill>
              </a:defRPr>
            </a:lvl1pPr>
          </a:lstStyle>
          <a:p>
            <a:r>
              <a:rPr lang="en-GB" noProof="0" dirty="0"/>
              <a:t>CLICK to add divider title</a:t>
            </a:r>
          </a:p>
        </p:txBody>
      </p:sp>
      <p:sp>
        <p:nvSpPr>
          <p:cNvPr id="17" name="Text Placeholder 2"/>
          <p:cNvSpPr>
            <a:spLocks noGrp="1"/>
          </p:cNvSpPr>
          <p:nvPr userDrawn="1">
            <p:ph type="body" idx="1" hasCustomPrompt="1"/>
          </p:nvPr>
        </p:nvSpPr>
        <p:spPr bwMode="gray">
          <a:xfrm>
            <a:off x="4160910" y="3071340"/>
            <a:ext cx="5400000" cy="1512000"/>
          </a:xfrm>
        </p:spPr>
        <p:txBody>
          <a:bodyPr>
            <a:noAutofit/>
          </a:bodyPr>
          <a:lstStyle>
            <a:lvl1pPr marL="0" indent="0" algn="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add divider subtitle</a:t>
            </a:r>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Section Header Black</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41432" y="6237312"/>
            <a:ext cx="960140" cy="521219"/>
          </a:xfrm>
          <a:prstGeom prst="rect">
            <a:avLst/>
          </a:prstGeom>
        </p:spPr>
      </p:pic>
    </p:spTree>
    <p:extLst>
      <p:ext uri="{BB962C8B-B14F-4D97-AF65-F5344CB8AC3E}">
        <p14:creationId xmlns:p14="http://schemas.microsoft.com/office/powerpoint/2010/main" val="4290156371"/>
      </p:ext>
    </p:extLst>
  </p:cSld>
  <p:clrMapOvr>
    <a:masterClrMapping/>
  </p:clrMapOvr>
  <p:extLst mod="1">
    <p:ext uri="{DCECCB84-F9BA-43D5-87BE-67443E8EF086}">
      <p15:sldGuideLst xmlns:p15="http://schemas.microsoft.com/office/powerpoint/2012/main">
        <p15:guide id="1" pos="2621" userDrawn="1">
          <p15:clr>
            <a:srgbClr val="A4A3A4"/>
          </p15:clr>
        </p15:guide>
        <p15:guide id="2" orient="horz" pos="1661" userDrawn="1">
          <p15:clr>
            <a:srgbClr val="A4A3A4"/>
          </p15:clr>
        </p15:guide>
        <p15:guide id="3" pos="6023" userDrawn="1">
          <p15:clr>
            <a:srgbClr val="A4A3A4"/>
          </p15:clr>
        </p15:guide>
        <p15:guide id="4" orient="horz" pos="1933" userDrawn="1">
          <p15:clr>
            <a:srgbClr val="A4A3A4"/>
          </p15:clr>
        </p15:guide>
        <p15:guide id="5" orient="horz" pos="1911" userDrawn="1">
          <p15:clr>
            <a:srgbClr val="A4A3A4"/>
          </p15:clr>
        </p15:guide>
        <p15:guide id="6" orient="horz" pos="288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0512" y="620714"/>
            <a:ext cx="8784000" cy="431799"/>
          </a:xfrm>
        </p:spPr>
        <p:txBody>
          <a:bodyPr>
            <a:noAutofit/>
          </a:bodyPr>
          <a:lstStyle>
            <a:lvl1pPr>
              <a:defRPr baseline="0"/>
            </a:lvl1pPr>
          </a:lstStyle>
          <a:p>
            <a:r>
              <a:rPr lang="en-GB" noProof="0" dirty="0"/>
              <a:t>Click to add title</a:t>
            </a:r>
          </a:p>
        </p:txBody>
      </p:sp>
      <p:sp>
        <p:nvSpPr>
          <p:cNvPr id="3" name="Content Placeholder 2"/>
          <p:cNvSpPr>
            <a:spLocks noGrp="1"/>
          </p:cNvSpPr>
          <p:nvPr>
            <p:ph sz="half" idx="1" hasCustomPrompt="1"/>
          </p:nvPr>
        </p:nvSpPr>
        <p:spPr bwMode="gray">
          <a:xfrm>
            <a:off x="562893" y="1558758"/>
            <a:ext cx="432000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5024512" y="1558758"/>
            <a:ext cx="432000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Two Content</a:t>
            </a:r>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subtitle</a:t>
            </a:r>
          </a:p>
        </p:txBody>
      </p:sp>
    </p:spTree>
    <p:extLst>
      <p:ext uri="{BB962C8B-B14F-4D97-AF65-F5344CB8AC3E}">
        <p14:creationId xmlns:p14="http://schemas.microsoft.com/office/powerpoint/2010/main" val="1897585107"/>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981" userDrawn="1">
          <p15:clr>
            <a:srgbClr val="A4A3A4"/>
          </p15:clr>
        </p15:guide>
        <p15:guide id="3" pos="3075" userDrawn="1">
          <p15:clr>
            <a:srgbClr val="A4A3A4"/>
          </p15:clr>
        </p15:guide>
        <p15:guide id="4" pos="3165" userDrawn="1">
          <p15:clr>
            <a:srgbClr val="A4A3A4"/>
          </p15:clr>
        </p15:guide>
        <p15:guide id="5" pos="5887" userDrawn="1">
          <p15:clr>
            <a:srgbClr val="A4A3A4"/>
          </p15:clr>
        </p15:guide>
        <p15:guide id="6" orient="horz" pos="663" userDrawn="1">
          <p15:clr>
            <a:srgbClr val="A4A3A4"/>
          </p15:clr>
        </p15:guide>
        <p15:guide id="7" orient="horz" pos="391" userDrawn="1">
          <p15:clr>
            <a:srgbClr val="A4A3A4"/>
          </p15:clr>
        </p15:guide>
        <p15:guide id="8" orient="horz" pos="3793"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hirds and One Thir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580680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6517105" y="1558758"/>
            <a:ext cx="282960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Two Thirds and One Third</a:t>
            </a:r>
          </a:p>
        </p:txBody>
      </p:sp>
      <p:sp>
        <p:nvSpPr>
          <p:cNvPr id="6" name="Title 5"/>
          <p:cNvSpPr>
            <a:spLocks noGrp="1"/>
          </p:cNvSpPr>
          <p:nvPr>
            <p:ph type="title" hasCustomPrompt="1"/>
          </p:nvPr>
        </p:nvSpPr>
        <p:spPr bwMode="gray">
          <a:xfrm>
            <a:off x="562705" y="623095"/>
            <a:ext cx="8784000" cy="431799"/>
          </a:xfrm>
        </p:spPr>
        <p:txBody>
          <a:bodyPr/>
          <a:lstStyle>
            <a:lvl1pPr>
              <a:defRPr/>
            </a:lvl1pPr>
          </a:lstStyle>
          <a:p>
            <a:r>
              <a:rPr lang="en-GB" noProof="0" dirty="0"/>
              <a:t>Click to add title</a:t>
            </a:r>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subtitle</a:t>
            </a:r>
          </a:p>
        </p:txBody>
      </p:sp>
    </p:spTree>
    <p:extLst>
      <p:ext uri="{BB962C8B-B14F-4D97-AF65-F5344CB8AC3E}">
        <p14:creationId xmlns:p14="http://schemas.microsoft.com/office/powerpoint/2010/main" val="1611293726"/>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pos="5887" userDrawn="1">
          <p15:clr>
            <a:srgbClr val="A4A3A4"/>
          </p15:clr>
        </p15:guide>
        <p15:guide id="4" orient="horz" pos="391" userDrawn="1">
          <p15:clr>
            <a:srgbClr val="A4A3A4"/>
          </p15:clr>
        </p15:guide>
        <p15:guide id="5" orient="horz" pos="981" userDrawn="1">
          <p15:clr>
            <a:srgbClr val="A4A3A4"/>
          </p15:clr>
        </p15:guide>
        <p15:guide id="6" orient="horz" pos="3793" userDrawn="1">
          <p15:clr>
            <a:srgbClr val="A4A3A4"/>
          </p15:clr>
        </p15:guide>
        <p15:guide id="7" pos="4013" userDrawn="1">
          <p15:clr>
            <a:srgbClr val="A4A3A4"/>
          </p15:clr>
        </p15:guide>
        <p15:guide id="8" pos="4104"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rd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2829600" cy="446404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3539999" y="1558758"/>
            <a:ext cx="2829600" cy="446404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2"/>
          <p:cNvSpPr>
            <a:spLocks noGrp="1"/>
          </p:cNvSpPr>
          <p:nvPr>
            <p:ph sz="half" idx="10" hasCustomPrompt="1"/>
          </p:nvPr>
        </p:nvSpPr>
        <p:spPr bwMode="gray">
          <a:xfrm>
            <a:off x="6517105" y="1558758"/>
            <a:ext cx="2829600" cy="446404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One Thirds</a:t>
            </a:r>
          </a:p>
        </p:txBody>
      </p:sp>
      <p:sp>
        <p:nvSpPr>
          <p:cNvPr id="7" name="Title 6"/>
          <p:cNvSpPr>
            <a:spLocks noGrp="1"/>
          </p:cNvSpPr>
          <p:nvPr>
            <p:ph type="title" hasCustomPrompt="1"/>
          </p:nvPr>
        </p:nvSpPr>
        <p:spPr bwMode="gray">
          <a:xfrm>
            <a:off x="562705" y="623095"/>
            <a:ext cx="8784000" cy="431799"/>
          </a:xfrm>
        </p:spPr>
        <p:txBody>
          <a:bodyPr/>
          <a:lstStyle>
            <a:lvl1pPr>
              <a:defRPr baseline="0"/>
            </a:lvl1pPr>
          </a:lstStyle>
          <a:p>
            <a:r>
              <a:rPr lang="en-GB" noProof="0" dirty="0"/>
              <a:t>Click to add title</a:t>
            </a:r>
          </a:p>
        </p:txBody>
      </p:sp>
      <p:sp>
        <p:nvSpPr>
          <p:cNvPr id="8" name="Text Placeholder 6"/>
          <p:cNvSpPr>
            <a:spLocks noGrp="1"/>
          </p:cNvSpPr>
          <p:nvPr>
            <p:ph type="body" sz="quarter" idx="11"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subtitle</a:t>
            </a:r>
          </a:p>
        </p:txBody>
      </p:sp>
    </p:spTree>
    <p:extLst>
      <p:ext uri="{BB962C8B-B14F-4D97-AF65-F5344CB8AC3E}">
        <p14:creationId xmlns:p14="http://schemas.microsoft.com/office/powerpoint/2010/main" val="3502727822"/>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391" userDrawn="1">
          <p15:clr>
            <a:srgbClr val="A4A3A4"/>
          </p15:clr>
        </p15:guide>
        <p15:guide id="3" orient="horz" pos="663" userDrawn="1">
          <p15:clr>
            <a:srgbClr val="A4A3A4"/>
          </p15:clr>
        </p15:guide>
        <p15:guide id="4" orient="horz" pos="981" userDrawn="1">
          <p15:clr>
            <a:srgbClr val="A4A3A4"/>
          </p15:clr>
        </p15:guide>
        <p15:guide id="5" orient="horz" pos="3793" userDrawn="1">
          <p15:clr>
            <a:srgbClr val="A4A3A4"/>
          </p15:clr>
        </p15:guide>
        <p15:guide id="6" pos="2138" userDrawn="1">
          <p15:clr>
            <a:srgbClr val="A4A3A4"/>
          </p15:clr>
        </p15:guide>
        <p15:guide id="7" pos="2229" userDrawn="1">
          <p15:clr>
            <a:srgbClr val="A4A3A4"/>
          </p15:clr>
        </p15:guide>
        <p15:guide id="8" pos="3075" userDrawn="1">
          <p15:clr>
            <a:srgbClr val="A4A3A4"/>
          </p15:clr>
        </p15:guide>
        <p15:guide id="9" pos="3165" userDrawn="1">
          <p15:clr>
            <a:srgbClr val="A4A3A4"/>
          </p15:clr>
        </p15:guide>
        <p15:guide id="10" pos="4013" userDrawn="1">
          <p15:clr>
            <a:srgbClr val="A4A3A4"/>
          </p15:clr>
        </p15:guide>
        <p15:guide id="11" pos="4104" userDrawn="1">
          <p15:clr>
            <a:srgbClr val="A4A3A4"/>
          </p15:clr>
        </p15:guide>
        <p15:guide id="12" pos="5887"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4320000"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5027994" y="1558758"/>
            <a:ext cx="4320000"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2"/>
          <p:cNvSpPr>
            <a:spLocks noGrp="1"/>
          </p:cNvSpPr>
          <p:nvPr>
            <p:ph sz="half" idx="10" hasCustomPrompt="1"/>
          </p:nvPr>
        </p:nvSpPr>
        <p:spPr bwMode="gray">
          <a:xfrm>
            <a:off x="562893" y="3862758"/>
            <a:ext cx="4320000"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3"/>
          <p:cNvSpPr>
            <a:spLocks noGrp="1"/>
          </p:cNvSpPr>
          <p:nvPr>
            <p:ph sz="half" idx="11" hasCustomPrompt="1"/>
          </p:nvPr>
        </p:nvSpPr>
        <p:spPr bwMode="gray">
          <a:xfrm>
            <a:off x="5027994" y="3862758"/>
            <a:ext cx="4320000"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Four Content</a:t>
            </a:r>
          </a:p>
        </p:txBody>
      </p:sp>
      <p:sp>
        <p:nvSpPr>
          <p:cNvPr id="8" name="Title 7"/>
          <p:cNvSpPr>
            <a:spLocks noGrp="1"/>
          </p:cNvSpPr>
          <p:nvPr>
            <p:ph type="title" hasCustomPrompt="1"/>
          </p:nvPr>
        </p:nvSpPr>
        <p:spPr bwMode="gray"/>
        <p:txBody>
          <a:bodyPr/>
          <a:lstStyle>
            <a:lvl1pPr>
              <a:defRPr/>
            </a:lvl1pPr>
          </a:lstStyle>
          <a:p>
            <a:r>
              <a:rPr lang="en-GB" noProof="0" dirty="0"/>
              <a:t>Click to add title</a:t>
            </a:r>
          </a:p>
        </p:txBody>
      </p:sp>
      <p:sp>
        <p:nvSpPr>
          <p:cNvPr id="9" name="Text Placeholder 6"/>
          <p:cNvSpPr>
            <a:spLocks noGrp="1"/>
          </p:cNvSpPr>
          <p:nvPr>
            <p:ph type="body" sz="quarter" idx="12"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subtitle</a:t>
            </a:r>
          </a:p>
        </p:txBody>
      </p:sp>
    </p:spTree>
    <p:extLst>
      <p:ext uri="{BB962C8B-B14F-4D97-AF65-F5344CB8AC3E}">
        <p14:creationId xmlns:p14="http://schemas.microsoft.com/office/powerpoint/2010/main" val="3081076536"/>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pos="5887" userDrawn="1">
          <p15:clr>
            <a:srgbClr val="A4A3A4"/>
          </p15:clr>
        </p15:guide>
        <p15:guide id="4" orient="horz" pos="391" userDrawn="1">
          <p15:clr>
            <a:srgbClr val="A4A3A4"/>
          </p15:clr>
        </p15:guide>
        <p15:guide id="5" orient="horz" pos="981" userDrawn="1">
          <p15:clr>
            <a:srgbClr val="A4A3A4"/>
          </p15:clr>
        </p15:guide>
        <p15:guide id="6" orient="horz" pos="2341" userDrawn="1">
          <p15:clr>
            <a:srgbClr val="A4A3A4"/>
          </p15:clr>
        </p15:guide>
        <p15:guide id="7" orient="horz" pos="2432" userDrawn="1">
          <p15:clr>
            <a:srgbClr val="A4A3A4"/>
          </p15:clr>
        </p15:guide>
        <p15:guide id="8" orient="horz" pos="3793" userDrawn="1">
          <p15:clr>
            <a:srgbClr val="A4A3A4"/>
          </p15:clr>
        </p15:guide>
        <p15:guide id="9" pos="3075" userDrawn="1">
          <p15:clr>
            <a:srgbClr val="A4A3A4"/>
          </p15:clr>
        </p15:guide>
        <p15:guide id="10" pos="3165"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8784001" cy="215899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2"/>
          <p:cNvSpPr>
            <a:spLocks noGrp="1"/>
          </p:cNvSpPr>
          <p:nvPr>
            <p:ph sz="half" idx="10" hasCustomPrompt="1"/>
          </p:nvPr>
        </p:nvSpPr>
        <p:spPr bwMode="gray">
          <a:xfrm>
            <a:off x="562893" y="3862800"/>
            <a:ext cx="8784001" cy="2150815"/>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Two Content Horizontal</a:t>
            </a:r>
          </a:p>
        </p:txBody>
      </p:sp>
      <p:sp>
        <p:nvSpPr>
          <p:cNvPr id="4" name="Title 3"/>
          <p:cNvSpPr>
            <a:spLocks noGrp="1"/>
          </p:cNvSpPr>
          <p:nvPr>
            <p:ph type="title" hasCustomPrompt="1"/>
          </p:nvPr>
        </p:nvSpPr>
        <p:spPr bwMode="gray"/>
        <p:txBody>
          <a:bodyPr/>
          <a:lstStyle>
            <a:lvl1pPr>
              <a:defRPr/>
            </a:lvl1pPr>
          </a:lstStyle>
          <a:p>
            <a:r>
              <a:rPr lang="en-GB" noProof="0" dirty="0"/>
              <a:t>Click to add title</a:t>
            </a:r>
          </a:p>
        </p:txBody>
      </p:sp>
      <p:sp>
        <p:nvSpPr>
          <p:cNvPr id="7" name="Text Placeholder 6"/>
          <p:cNvSpPr>
            <a:spLocks noGrp="1"/>
          </p:cNvSpPr>
          <p:nvPr>
            <p:ph type="body" sz="quarter" idx="11"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dirty="0"/>
              <a:t>Click to insert subtitle</a:t>
            </a:r>
          </a:p>
        </p:txBody>
      </p:sp>
    </p:spTree>
    <p:extLst>
      <p:ext uri="{BB962C8B-B14F-4D97-AF65-F5344CB8AC3E}">
        <p14:creationId xmlns:p14="http://schemas.microsoft.com/office/powerpoint/2010/main" val="2219932595"/>
      </p:ext>
    </p:extLst>
  </p:cSld>
  <p:clrMapOvr>
    <a:masterClrMapping/>
  </p:clrMapOvr>
  <p:extLst mod="1">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orient="horz" pos="391" userDrawn="1">
          <p15:clr>
            <a:srgbClr val="A4A3A4"/>
          </p15:clr>
        </p15:guide>
        <p15:guide id="4" pos="5887" userDrawn="1">
          <p15:clr>
            <a:srgbClr val="A4A3A4"/>
          </p15:clr>
        </p15:guide>
        <p15:guide id="5" orient="horz" pos="981" userDrawn="1">
          <p15:clr>
            <a:srgbClr val="A4A3A4"/>
          </p15:clr>
        </p15:guide>
        <p15:guide id="6" orient="horz" pos="2341" userDrawn="1">
          <p15:clr>
            <a:srgbClr val="A4A3A4"/>
          </p15:clr>
        </p15:guide>
        <p15:guide id="7" orient="horz" pos="2432" userDrawn="1">
          <p15:clr>
            <a:srgbClr val="A4A3A4"/>
          </p15:clr>
        </p15:guide>
        <p15:guide id="8" orient="horz" pos="3793"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ctsLanguage"/>
          <p:cNvSpPr/>
          <p:nvPr userDrawn="1"/>
        </p:nvSpPr>
        <p:spPr bwMode="gray">
          <a:xfrm>
            <a:off x="-124640" y="84328"/>
            <a:ext cx="36000" cy="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oAutofit/>
          </a:bodyPr>
          <a:lstStyle/>
          <a:p>
            <a:pPr algn="l"/>
            <a:r>
              <a:rPr lang="en-GB" sz="100" dirty="0">
                <a:solidFill>
                  <a:schemeClr val="bg2"/>
                </a:solidFill>
              </a:rPr>
              <a:t>English (United Kingdom)</a:t>
            </a:r>
          </a:p>
        </p:txBody>
      </p:sp>
      <p:sp>
        <p:nvSpPr>
          <p:cNvPr id="63" name="ctsBrand"/>
          <p:cNvSpPr/>
          <p:nvPr userDrawn="1"/>
        </p:nvSpPr>
        <p:spPr bwMode="gray">
          <a:xfrm>
            <a:off x="-159568" y="236728"/>
            <a:ext cx="36000" cy="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oAutofit/>
          </a:bodyPr>
          <a:lstStyle/>
          <a:p>
            <a:pPr algn="l"/>
            <a:r>
              <a:rPr lang="en-GB" sz="100" dirty="0">
                <a:solidFill>
                  <a:schemeClr val="bg2"/>
                </a:solidFill>
              </a:rPr>
              <a:t>Kennedys</a:t>
            </a:r>
          </a:p>
        </p:txBody>
      </p:sp>
      <p:grpSp>
        <p:nvGrpSpPr>
          <p:cNvPr id="69" name="ctsGrid"/>
          <p:cNvGrpSpPr/>
          <p:nvPr userDrawn="1"/>
        </p:nvGrpSpPr>
        <p:grpSpPr bwMode="gray">
          <a:xfrm>
            <a:off x="-258482" y="-271741"/>
            <a:ext cx="10411360" cy="7402294"/>
            <a:chOff x="-283331" y="-283348"/>
            <a:chExt cx="11276728" cy="7402294"/>
          </a:xfrm>
        </p:grpSpPr>
        <p:grpSp>
          <p:nvGrpSpPr>
            <p:cNvPr id="70" name="Left Arrows"/>
            <p:cNvGrpSpPr/>
            <p:nvPr userDrawn="1"/>
          </p:nvGrpSpPr>
          <p:grpSpPr bwMode="gray">
            <a:xfrm>
              <a:off x="-283331" y="609253"/>
              <a:ext cx="279967" cy="5400428"/>
              <a:chOff x="-283331" y="609253"/>
              <a:chExt cx="279967" cy="5400428"/>
            </a:xfrm>
          </p:grpSpPr>
          <p:cxnSp>
            <p:nvCxnSpPr>
              <p:cNvPr id="101" name="Straight Arrow Connector 100"/>
              <p:cNvCxnSpPr/>
              <p:nvPr userDrawn="1"/>
            </p:nvCxnSpPr>
            <p:spPr bwMode="gray">
              <a:xfrm>
                <a:off x="-283331" y="60925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userDrawn="1"/>
            </p:nvCxnSpPr>
            <p:spPr bwMode="gray">
              <a:xfrm>
                <a:off x="-273364" y="154522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userDrawn="1"/>
            </p:nvCxnSpPr>
            <p:spPr bwMode="gray">
              <a:xfrm>
                <a:off x="-283331" y="104112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userDrawn="1"/>
            </p:nvCxnSpPr>
            <p:spPr bwMode="gray">
              <a:xfrm>
                <a:off x="-283331" y="37054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userDrawn="1"/>
            </p:nvCxnSpPr>
            <p:spPr bwMode="gray">
              <a:xfrm>
                <a:off x="-283331" y="3849887"/>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userDrawn="1"/>
            </p:nvCxnSpPr>
            <p:spPr bwMode="gray">
              <a:xfrm>
                <a:off x="-283331" y="600968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Right Arrows"/>
            <p:cNvGrpSpPr/>
            <p:nvPr userDrawn="1"/>
          </p:nvGrpSpPr>
          <p:grpSpPr bwMode="gray">
            <a:xfrm>
              <a:off x="10723397" y="609253"/>
              <a:ext cx="270000" cy="5400428"/>
              <a:chOff x="10723397" y="609253"/>
              <a:chExt cx="270000" cy="5400428"/>
            </a:xfrm>
          </p:grpSpPr>
          <p:cxnSp>
            <p:nvCxnSpPr>
              <p:cNvPr id="95" name="Straight Arrow Connector 94"/>
              <p:cNvCxnSpPr/>
              <p:nvPr userDrawn="1"/>
            </p:nvCxnSpPr>
            <p:spPr bwMode="gray">
              <a:xfrm flipH="1">
                <a:off x="10723397" y="60925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userDrawn="1"/>
            </p:nvCxnSpPr>
            <p:spPr bwMode="gray">
              <a:xfrm flipH="1">
                <a:off x="10723397" y="154675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userDrawn="1"/>
            </p:nvCxnSpPr>
            <p:spPr bwMode="gray">
              <a:xfrm flipH="1">
                <a:off x="10723397" y="384944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userDrawn="1"/>
            </p:nvCxnSpPr>
            <p:spPr bwMode="gray">
              <a:xfrm flipH="1">
                <a:off x="10723397" y="37054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bwMode="gray">
              <a:xfrm flipH="1">
                <a:off x="10723397" y="600968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userDrawn="1"/>
            </p:nvCxnSpPr>
            <p:spPr bwMode="gray">
              <a:xfrm flipH="1">
                <a:off x="10723397" y="1040664"/>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2" name="Top Arrows"/>
            <p:cNvGrpSpPr/>
            <p:nvPr userDrawn="1"/>
          </p:nvGrpSpPr>
          <p:grpSpPr bwMode="gray">
            <a:xfrm>
              <a:off x="601517" y="-283348"/>
              <a:ext cx="9517517" cy="274294"/>
              <a:chOff x="601517" y="-283348"/>
              <a:chExt cx="9517517" cy="274294"/>
            </a:xfrm>
          </p:grpSpPr>
          <p:cxnSp>
            <p:nvCxnSpPr>
              <p:cNvPr id="86" name="Straight Arrow Connector 85"/>
              <p:cNvCxnSpPr/>
              <p:nvPr userDrawn="1"/>
            </p:nvCxnSpPr>
            <p:spPr bwMode="gray">
              <a:xfrm rot="16200000" flipH="1">
                <a:off x="466517" y="-144054"/>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bwMode="gray">
              <a:xfrm rot="16200000" flipH="1">
                <a:off x="3536877"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userDrawn="1"/>
            </p:nvCxnSpPr>
            <p:spPr bwMode="gray">
              <a:xfrm rot="16200000" flipH="1">
                <a:off x="3695442"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userDrawn="1"/>
            </p:nvCxnSpPr>
            <p:spPr bwMode="gray">
              <a:xfrm rot="16200000" flipH="1">
                <a:off x="5148323"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userDrawn="1"/>
            </p:nvCxnSpPr>
            <p:spPr bwMode="gray">
              <a:xfrm rot="16200000" flipH="1">
                <a:off x="5304310"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userDrawn="1"/>
            </p:nvCxnSpPr>
            <p:spPr bwMode="gray">
              <a:xfrm rot="16200000" flipH="1">
                <a:off x="6760387"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userDrawn="1"/>
            </p:nvCxnSpPr>
            <p:spPr bwMode="gray">
              <a:xfrm rot="16200000" flipH="1">
                <a:off x="6918952"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bwMode="gray">
              <a:xfrm rot="16200000" flipH="1">
                <a:off x="9984034"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3" name="Bottom Arrows"/>
            <p:cNvGrpSpPr/>
            <p:nvPr userDrawn="1"/>
          </p:nvGrpSpPr>
          <p:grpSpPr bwMode="gray">
            <a:xfrm>
              <a:off x="602195" y="6848946"/>
              <a:ext cx="9516839" cy="270000"/>
              <a:chOff x="602195" y="6848946"/>
              <a:chExt cx="9516839" cy="270000"/>
            </a:xfrm>
          </p:grpSpPr>
          <p:cxnSp>
            <p:nvCxnSpPr>
              <p:cNvPr id="77" name="Straight Arrow Connector 76"/>
              <p:cNvCxnSpPr/>
              <p:nvPr userDrawn="1"/>
            </p:nvCxnSpPr>
            <p:spPr bwMode="gray">
              <a:xfrm rot="5400000" flipH="1" flipV="1">
                <a:off x="467195"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userDrawn="1"/>
            </p:nvCxnSpPr>
            <p:spPr bwMode="gray">
              <a:xfrm rot="5400000" flipH="1" flipV="1">
                <a:off x="9984034"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bwMode="gray">
              <a:xfrm rot="5400000" flipH="1" flipV="1">
                <a:off x="6918951"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bwMode="gray">
              <a:xfrm rot="5400000" flipH="1" flipV="1">
                <a:off x="6760387"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bwMode="gray">
              <a:xfrm rot="5400000" flipH="1" flipV="1">
                <a:off x="530369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bwMode="gray">
              <a:xfrm rot="5400000" flipH="1" flipV="1">
                <a:off x="5148322"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bwMode="gray">
              <a:xfrm rot="5400000" flipH="1" flipV="1">
                <a:off x="3695440"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bwMode="gray">
              <a:xfrm rot="5400000" flipH="1" flipV="1">
                <a:off x="3536875"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67" name="BtmBanner_KLS" hidden="1"/>
          <p:cNvGrpSpPr/>
          <p:nvPr userDrawn="1"/>
        </p:nvGrpSpPr>
        <p:grpSpPr bwMode="gray">
          <a:xfrm>
            <a:off x="-309" y="6275152"/>
            <a:ext cx="9907508" cy="582851"/>
            <a:chOff x="-6287" y="6371384"/>
            <a:chExt cx="8271666" cy="486616"/>
          </a:xfrm>
        </p:grpSpPr>
        <p:sp>
          <p:nvSpPr>
            <p:cNvPr id="75" name="Rectangle 74"/>
            <p:cNvSpPr/>
            <p:nvPr userDrawn="1"/>
          </p:nvSpPr>
          <p:spPr bwMode="gray">
            <a:xfrm>
              <a:off x="-6029" y="6371384"/>
              <a:ext cx="8271408" cy="4866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Freeform 5"/>
            <p:cNvSpPr>
              <a:spLocks/>
            </p:cNvSpPr>
            <p:nvPr userDrawn="1"/>
          </p:nvSpPr>
          <p:spPr bwMode="gray">
            <a:xfrm>
              <a:off x="-6287" y="6371384"/>
              <a:ext cx="645561" cy="486616"/>
            </a:xfrm>
            <a:custGeom>
              <a:avLst/>
              <a:gdLst>
                <a:gd name="T0" fmla="*/ 0 w 4614"/>
                <a:gd name="T1" fmla="*/ 0 h 2646"/>
                <a:gd name="T2" fmla="*/ 4614 w 4614"/>
                <a:gd name="T3" fmla="*/ 0 h 2646"/>
                <a:gd name="T4" fmla="*/ 3705 w 4614"/>
                <a:gd name="T5" fmla="*/ 2646 h 2646"/>
                <a:gd name="T6" fmla="*/ 0 w 4614"/>
                <a:gd name="T7" fmla="*/ 2646 h 2646"/>
                <a:gd name="T8" fmla="*/ 0 w 4614"/>
                <a:gd name="T9" fmla="*/ 0 h 2646"/>
                <a:gd name="connsiteX0" fmla="*/ 1319 w 10000"/>
                <a:gd name="connsiteY0" fmla="*/ 0 h 10000"/>
                <a:gd name="connsiteX1" fmla="*/ 10000 w 10000"/>
                <a:gd name="connsiteY1" fmla="*/ 0 h 10000"/>
                <a:gd name="connsiteX2" fmla="*/ 8030 w 10000"/>
                <a:gd name="connsiteY2" fmla="*/ 10000 h 10000"/>
                <a:gd name="connsiteX3" fmla="*/ 0 w 10000"/>
                <a:gd name="connsiteY3" fmla="*/ 10000 h 10000"/>
                <a:gd name="connsiteX4" fmla="*/ 1319 w 10000"/>
                <a:gd name="connsiteY4" fmla="*/ 0 h 10000"/>
                <a:gd name="connsiteX0" fmla="*/ 28 w 8709"/>
                <a:gd name="connsiteY0" fmla="*/ 0 h 10000"/>
                <a:gd name="connsiteX1" fmla="*/ 8709 w 8709"/>
                <a:gd name="connsiteY1" fmla="*/ 0 h 10000"/>
                <a:gd name="connsiteX2" fmla="*/ 6739 w 8709"/>
                <a:gd name="connsiteY2" fmla="*/ 10000 h 10000"/>
                <a:gd name="connsiteX3" fmla="*/ 0 w 8709"/>
                <a:gd name="connsiteY3" fmla="*/ 10000 h 10000"/>
                <a:gd name="connsiteX4" fmla="*/ 28 w 8709"/>
                <a:gd name="connsiteY4" fmla="*/ 0 h 10000"/>
                <a:gd name="connsiteX0" fmla="*/ 1162 w 10000"/>
                <a:gd name="connsiteY0" fmla="*/ 0 h 10000"/>
                <a:gd name="connsiteX1" fmla="*/ 10000 w 10000"/>
                <a:gd name="connsiteY1" fmla="*/ 0 h 10000"/>
                <a:gd name="connsiteX2" fmla="*/ 7738 w 10000"/>
                <a:gd name="connsiteY2" fmla="*/ 10000 h 10000"/>
                <a:gd name="connsiteX3" fmla="*/ 0 w 10000"/>
                <a:gd name="connsiteY3" fmla="*/ 10000 h 10000"/>
                <a:gd name="connsiteX4" fmla="*/ 1162 w 10000"/>
                <a:gd name="connsiteY4" fmla="*/ 0 h 10000"/>
                <a:gd name="connsiteX0" fmla="*/ 2 w 8840"/>
                <a:gd name="connsiteY0" fmla="*/ 0 h 10000"/>
                <a:gd name="connsiteX1" fmla="*/ 8840 w 8840"/>
                <a:gd name="connsiteY1" fmla="*/ 0 h 10000"/>
                <a:gd name="connsiteX2" fmla="*/ 6578 w 8840"/>
                <a:gd name="connsiteY2" fmla="*/ 10000 h 10000"/>
                <a:gd name="connsiteX3" fmla="*/ 24 w 8840"/>
                <a:gd name="connsiteY3" fmla="*/ 10000 h 10000"/>
                <a:gd name="connsiteX4" fmla="*/ 2 w 8840"/>
                <a:gd name="connsiteY4" fmla="*/ 0 h 10000"/>
                <a:gd name="connsiteX0" fmla="*/ 2 w 9878"/>
                <a:gd name="connsiteY0" fmla="*/ 0 h 10000"/>
                <a:gd name="connsiteX1" fmla="*/ 9878 w 9878"/>
                <a:gd name="connsiteY1" fmla="*/ 0 h 10000"/>
                <a:gd name="connsiteX2" fmla="*/ 7441 w 9878"/>
                <a:gd name="connsiteY2" fmla="*/ 10000 h 10000"/>
                <a:gd name="connsiteX3" fmla="*/ 27 w 9878"/>
                <a:gd name="connsiteY3" fmla="*/ 10000 h 10000"/>
                <a:gd name="connsiteX4" fmla="*/ 2 w 9878"/>
                <a:gd name="connsiteY4" fmla="*/ 0 h 10000"/>
                <a:gd name="connsiteX0" fmla="*/ 2 w 10000"/>
                <a:gd name="connsiteY0" fmla="*/ 0 h 10041"/>
                <a:gd name="connsiteX1" fmla="*/ 10000 w 10000"/>
                <a:gd name="connsiteY1" fmla="*/ 0 h 10041"/>
                <a:gd name="connsiteX2" fmla="*/ 7471 w 10000"/>
                <a:gd name="connsiteY2" fmla="*/ 10041 h 10041"/>
                <a:gd name="connsiteX3" fmla="*/ 27 w 10000"/>
                <a:gd name="connsiteY3" fmla="*/ 10000 h 10041"/>
                <a:gd name="connsiteX4" fmla="*/ 2 w 10000"/>
                <a:gd name="connsiteY4" fmla="*/ 0 h 10041"/>
                <a:gd name="connsiteX0" fmla="*/ 2 w 10000"/>
                <a:gd name="connsiteY0" fmla="*/ 0 h 10041"/>
                <a:gd name="connsiteX1" fmla="*/ 10000 w 10000"/>
                <a:gd name="connsiteY1" fmla="*/ 0 h 10041"/>
                <a:gd name="connsiteX2" fmla="*/ 7471 w 10000"/>
                <a:gd name="connsiteY2" fmla="*/ 10041 h 10041"/>
                <a:gd name="connsiteX3" fmla="*/ 27 w 10000"/>
                <a:gd name="connsiteY3" fmla="*/ 10000 h 10041"/>
                <a:gd name="connsiteX4" fmla="*/ 2 w 10000"/>
                <a:gd name="connsiteY4" fmla="*/ 0 h 10041"/>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6 w 10004"/>
                <a:gd name="connsiteY0" fmla="*/ 0 h 10000"/>
                <a:gd name="connsiteX1" fmla="*/ 10004 w 10004"/>
                <a:gd name="connsiteY1" fmla="*/ 0 h 10000"/>
                <a:gd name="connsiteX2" fmla="*/ 7444 w 10004"/>
                <a:gd name="connsiteY2" fmla="*/ 10000 h 10000"/>
                <a:gd name="connsiteX3" fmla="*/ 0 w 10004"/>
                <a:gd name="connsiteY3" fmla="*/ 10000 h 10000"/>
                <a:gd name="connsiteX4" fmla="*/ 6 w 1000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6" y="0"/>
                  </a:moveTo>
                  <a:lnTo>
                    <a:pt x="10004" y="0"/>
                  </a:lnTo>
                  <a:lnTo>
                    <a:pt x="7444" y="10000"/>
                  </a:lnTo>
                  <a:lnTo>
                    <a:pt x="0" y="10000"/>
                  </a:lnTo>
                  <a:cubicBezTo>
                    <a:pt x="11" y="6667"/>
                    <a:pt x="-5" y="3333"/>
                    <a:pt x="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59" name="BtmBanner_Kennedy"/>
          <p:cNvGrpSpPr/>
          <p:nvPr/>
        </p:nvGrpSpPr>
        <p:grpSpPr bwMode="gray">
          <a:xfrm>
            <a:off x="-148" y="6371383"/>
            <a:ext cx="9907348" cy="486616"/>
            <a:chOff x="-4292" y="6371384"/>
            <a:chExt cx="9907348" cy="486616"/>
          </a:xfrm>
        </p:grpSpPr>
        <p:sp>
          <p:nvSpPr>
            <p:cNvPr id="64" name="Rectangle 63"/>
            <p:cNvSpPr/>
            <p:nvPr userDrawn="1"/>
          </p:nvSpPr>
          <p:spPr bwMode="gray">
            <a:xfrm>
              <a:off x="-4144" y="6371384"/>
              <a:ext cx="9907200" cy="4866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Freeform 5"/>
            <p:cNvSpPr>
              <a:spLocks/>
            </p:cNvSpPr>
            <p:nvPr userDrawn="1"/>
          </p:nvSpPr>
          <p:spPr bwMode="gray">
            <a:xfrm>
              <a:off x="-4292" y="6371384"/>
              <a:ext cx="739145" cy="486616"/>
            </a:xfrm>
            <a:custGeom>
              <a:avLst/>
              <a:gdLst>
                <a:gd name="T0" fmla="*/ 0 w 4614"/>
                <a:gd name="T1" fmla="*/ 0 h 2646"/>
                <a:gd name="T2" fmla="*/ 4614 w 4614"/>
                <a:gd name="T3" fmla="*/ 0 h 2646"/>
                <a:gd name="T4" fmla="*/ 3705 w 4614"/>
                <a:gd name="T5" fmla="*/ 2646 h 2646"/>
                <a:gd name="T6" fmla="*/ 0 w 4614"/>
                <a:gd name="T7" fmla="*/ 2646 h 2646"/>
                <a:gd name="T8" fmla="*/ 0 w 4614"/>
                <a:gd name="T9" fmla="*/ 0 h 2646"/>
                <a:gd name="connsiteX0" fmla="*/ 1319 w 10000"/>
                <a:gd name="connsiteY0" fmla="*/ 0 h 10000"/>
                <a:gd name="connsiteX1" fmla="*/ 10000 w 10000"/>
                <a:gd name="connsiteY1" fmla="*/ 0 h 10000"/>
                <a:gd name="connsiteX2" fmla="*/ 8030 w 10000"/>
                <a:gd name="connsiteY2" fmla="*/ 10000 h 10000"/>
                <a:gd name="connsiteX3" fmla="*/ 0 w 10000"/>
                <a:gd name="connsiteY3" fmla="*/ 10000 h 10000"/>
                <a:gd name="connsiteX4" fmla="*/ 1319 w 10000"/>
                <a:gd name="connsiteY4" fmla="*/ 0 h 10000"/>
                <a:gd name="connsiteX0" fmla="*/ 28 w 8709"/>
                <a:gd name="connsiteY0" fmla="*/ 0 h 10000"/>
                <a:gd name="connsiteX1" fmla="*/ 8709 w 8709"/>
                <a:gd name="connsiteY1" fmla="*/ 0 h 10000"/>
                <a:gd name="connsiteX2" fmla="*/ 6739 w 8709"/>
                <a:gd name="connsiteY2" fmla="*/ 10000 h 10000"/>
                <a:gd name="connsiteX3" fmla="*/ 0 w 8709"/>
                <a:gd name="connsiteY3" fmla="*/ 10000 h 10000"/>
                <a:gd name="connsiteX4" fmla="*/ 28 w 8709"/>
                <a:gd name="connsiteY4" fmla="*/ 0 h 10000"/>
                <a:gd name="connsiteX0" fmla="*/ 2 w 10002"/>
                <a:gd name="connsiteY0" fmla="*/ 0 h 10049"/>
                <a:gd name="connsiteX1" fmla="*/ 10002 w 10002"/>
                <a:gd name="connsiteY1" fmla="*/ 49 h 10049"/>
                <a:gd name="connsiteX2" fmla="*/ 7740 w 10002"/>
                <a:gd name="connsiteY2" fmla="*/ 10049 h 10049"/>
                <a:gd name="connsiteX3" fmla="*/ 2 w 10002"/>
                <a:gd name="connsiteY3" fmla="*/ 10049 h 10049"/>
                <a:gd name="connsiteX4" fmla="*/ 2 w 10002"/>
                <a:gd name="connsiteY4" fmla="*/ 0 h 10049"/>
                <a:gd name="connsiteX0" fmla="*/ 2 w 10002"/>
                <a:gd name="connsiteY0" fmla="*/ 0 h 10000"/>
                <a:gd name="connsiteX1" fmla="*/ 10002 w 10002"/>
                <a:gd name="connsiteY1" fmla="*/ 0 h 10000"/>
                <a:gd name="connsiteX2" fmla="*/ 7740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40" y="10000"/>
                  </a:lnTo>
                  <a:lnTo>
                    <a:pt x="2" y="10000"/>
                  </a:lnTo>
                  <a:cubicBezTo>
                    <a:pt x="12" y="6667"/>
                    <a:pt x="-8" y="3333"/>
                    <a:pt x="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grpSp>
      <p:pic>
        <p:nvPicPr>
          <p:cNvPr id="74" name="KennedyL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8629228" y="6381933"/>
            <a:ext cx="932400" cy="369281"/>
          </a:xfrm>
          <a:prstGeom prst="rect">
            <a:avLst/>
          </a:prstGeom>
        </p:spPr>
      </p:pic>
      <p:pic>
        <p:nvPicPr>
          <p:cNvPr id="4" name="KennedyCMKLogo" hidden="1"/>
          <p:cNvPicPr>
            <a:picLocks noChangeAspect="1"/>
          </p:cNvPicPr>
          <p:nvPr userDrawn="1"/>
        </p:nvPicPr>
        <p:blipFill>
          <a:blip r:embed="rId17"/>
          <a:stretch>
            <a:fillRect/>
          </a:stretch>
        </p:blipFill>
        <p:spPr>
          <a:xfrm>
            <a:off x="8119665" y="6506292"/>
            <a:ext cx="1440000" cy="231849"/>
          </a:xfrm>
          <a:prstGeom prst="rect">
            <a:avLst/>
          </a:prstGeom>
        </p:spPr>
      </p:pic>
      <p:pic>
        <p:nvPicPr>
          <p:cNvPr id="41" name="TuliLogo" hidden="1"/>
          <p:cNvPicPr>
            <a:picLocks noChangeAspect="1"/>
          </p:cNvPicPr>
          <p:nvPr userDrawn="1"/>
        </p:nvPicPr>
        <p:blipFill>
          <a:blip r:embed="rId18"/>
          <a:stretch>
            <a:fillRect/>
          </a:stretch>
        </p:blipFill>
        <p:spPr bwMode="gray">
          <a:xfrm>
            <a:off x="8629113" y="6519410"/>
            <a:ext cx="932400" cy="196080"/>
          </a:xfrm>
          <a:prstGeom prst="rect">
            <a:avLst/>
          </a:prstGeom>
        </p:spPr>
      </p:pic>
      <p:sp>
        <p:nvSpPr>
          <p:cNvPr id="9" name="Rectangle 8"/>
          <p:cNvSpPr>
            <a:spLocks/>
          </p:cNvSpPr>
          <p:nvPr userDrawn="1"/>
        </p:nvSpPr>
        <p:spPr bwMode="gray">
          <a:xfrm>
            <a:off x="-1" y="0"/>
            <a:ext cx="9906002"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61" name="ctsSlideNumber"/>
          <p:cNvSpPr txBox="1">
            <a:spLocks/>
          </p:cNvSpPr>
          <p:nvPr/>
        </p:nvSpPr>
        <p:spPr bwMode="gray">
          <a:xfrm>
            <a:off x="1" y="6506899"/>
            <a:ext cx="560512" cy="216000"/>
          </a:xfrm>
          <a:prstGeom prst="rect">
            <a:avLst/>
          </a:prstGeom>
        </p:spPr>
        <p:txBody>
          <a:bodyPr vert="horz" lIns="0" tIns="0" rIns="0" bIns="0" rtlCol="0" anchor="ctr" anchorCtr="0">
            <a:noAutofit/>
          </a:bodyPr>
          <a:ls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accent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rgbClr val="148F7F"/>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rgbClr val="729C36"/>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a:lstStyle>
          <a:p>
            <a:pPr algn="ctr"/>
            <a:fld id="{9BD6FA6A-A86D-4D06-AFF9-1E656D8048A1}" type="slidenum">
              <a:rPr lang="en-GB" sz="900" b="1" smtClean="0">
                <a:solidFill>
                  <a:schemeClr val="bg1"/>
                </a:solidFill>
              </a:rPr>
              <a:pPr algn="ctr"/>
              <a:t>‹#›</a:t>
            </a:fld>
            <a:endParaRPr lang="en-GB" sz="900" b="1" dirty="0">
              <a:solidFill>
                <a:schemeClr val="bg1"/>
              </a:solidFill>
            </a:endParaRPr>
          </a:p>
        </p:txBody>
      </p:sp>
      <p:sp>
        <p:nvSpPr>
          <p:cNvPr id="62" name="ctsFooter"/>
          <p:cNvSpPr txBox="1"/>
          <p:nvPr/>
        </p:nvSpPr>
        <p:spPr bwMode="gray">
          <a:xfrm>
            <a:off x="992560" y="6505947"/>
            <a:ext cx="7056784" cy="217489"/>
          </a:xfrm>
          <a:prstGeom prst="rect">
            <a:avLst/>
          </a:prstGeom>
        </p:spPr>
        <p:txBody>
          <a:bodyPr vert="horz" lIns="0" tIns="0" rIns="0" bIns="0" rtlCol="0" anchor="ctr" anchorCtr="0">
            <a:noAutofit/>
          </a:bodyPr>
          <a:ls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accent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rgbClr val="148F7F"/>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rgbClr val="729C36"/>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a:lstStyle>
          <a:p>
            <a:pPr lvl="0" algn="l" rtl="0"/>
            <a:endParaRPr lang="en-GB" sz="900" dirty="0">
              <a:solidFill>
                <a:schemeClr val="tx1"/>
              </a:solidFill>
            </a:endParaRPr>
          </a:p>
        </p:txBody>
      </p:sp>
      <p:sp>
        <p:nvSpPr>
          <p:cNvPr id="2" name="ctsMasterTitlePlaceholder"/>
          <p:cNvSpPr>
            <a:spLocks noGrp="1"/>
          </p:cNvSpPr>
          <p:nvPr userDrawn="1">
            <p:ph type="title"/>
          </p:nvPr>
        </p:nvSpPr>
        <p:spPr bwMode="gray">
          <a:xfrm>
            <a:off x="562705" y="623095"/>
            <a:ext cx="8784000" cy="431799"/>
          </a:xfrm>
          <a:prstGeom prst="rect">
            <a:avLst/>
          </a:prstGeom>
        </p:spPr>
        <p:txBody>
          <a:bodyPr vert="horz" lIns="0" tIns="0" rIns="0" bIns="0" rtlCol="0" anchor="t" anchorCtr="0">
            <a:noAutofit/>
          </a:bodyPr>
          <a:lstStyle/>
          <a:p>
            <a:r>
              <a:rPr lang="en-GB" noProof="0" dirty="0"/>
              <a:t>Click to add title</a:t>
            </a:r>
          </a:p>
        </p:txBody>
      </p:sp>
      <p:sp>
        <p:nvSpPr>
          <p:cNvPr id="3" name="ctsMasterTextPlaceholder"/>
          <p:cNvSpPr>
            <a:spLocks noGrp="1"/>
          </p:cNvSpPr>
          <p:nvPr userDrawn="1">
            <p:ph type="body" idx="1"/>
          </p:nvPr>
        </p:nvSpPr>
        <p:spPr bwMode="gray">
          <a:xfrm>
            <a:off x="562893" y="1558758"/>
            <a:ext cx="8785101" cy="4464000"/>
          </a:xfrm>
          <a:prstGeom prst="rect">
            <a:avLst/>
          </a:prstGeom>
        </p:spPr>
        <p:txBody>
          <a:bodyPr vert="horz" lIns="0" tIns="0" rIns="0" bIns="0" rtlCol="0" anchor="t" anchorCtr="0">
            <a:noAutofit/>
          </a:body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pic>
        <p:nvPicPr>
          <p:cNvPr id="55" name="Picture 5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553400" y="6405900"/>
            <a:ext cx="1063343" cy="417581"/>
          </a:xfrm>
          <a:prstGeom prst="rect">
            <a:avLst/>
          </a:prstGeom>
        </p:spPr>
      </p:pic>
    </p:spTree>
    <p:extLst>
      <p:ext uri="{BB962C8B-B14F-4D97-AF65-F5344CB8AC3E}">
        <p14:creationId xmlns:p14="http://schemas.microsoft.com/office/powerpoint/2010/main" val="175107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77" r:id="rId6"/>
    <p:sldLayoutId id="2147483678" r:id="rId7"/>
    <p:sldLayoutId id="2147483679" r:id="rId8"/>
    <p:sldLayoutId id="2147483680" r:id="rId9"/>
    <p:sldLayoutId id="2147483666" r:id="rId10"/>
    <p:sldLayoutId id="2147483667" r:id="rId11"/>
    <p:sldLayoutId id="2147483676" r:id="rId12"/>
    <p:sldLayoutId id="2147483681" r:id="rId13"/>
    <p:sldLayoutId id="2147483673" r:id="rId14"/>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270000" indent="-27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8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0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3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62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89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16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p:bodyStyle>
    <p:otherStyle>
      <a:defPPr>
        <a:defRPr lang="en-GB"/>
      </a:defPPr>
      <a:lvl1pPr marL="0" indent="0" algn="l" defTabSz="914400" rtl="0" eaLnBrk="1" latinLnBrk="0" hangingPunct="1">
        <a:lnSpc>
          <a:spcPct val="100000"/>
        </a:lnSpc>
        <a:buFont typeface="Arial" panose="020B0604020202020204" pitchFamily="34" charset="0"/>
        <a:buNone/>
        <a:defRPr sz="1600" kern="1200">
          <a:solidFill>
            <a:schemeClr val="tx1"/>
          </a:solidFill>
          <a:latin typeface="+mn-lt"/>
          <a:ea typeface="+mn-ea"/>
          <a:cs typeface="+mn-cs"/>
        </a:defRPr>
      </a:lvl1pPr>
      <a:lvl2pPr marL="270000" indent="-270000" algn="l" defTabSz="914400" rtl="0" eaLnBrk="1" latinLnBrk="0" hangingPunct="1">
        <a:lnSpc>
          <a:spcPct val="100000"/>
        </a:lnSpc>
        <a:buClr>
          <a:schemeClr val="accent1"/>
        </a:buClr>
        <a:buFont typeface="Arial" panose="020B0604020202020204" pitchFamily="34" charset="0"/>
        <a:buChar char="•"/>
        <a:defRPr sz="1600" kern="1200">
          <a:solidFill>
            <a:schemeClr val="tx1"/>
          </a:solidFill>
          <a:latin typeface="+mn-lt"/>
          <a:ea typeface="+mn-ea"/>
          <a:cs typeface="+mn-cs"/>
        </a:defRPr>
      </a:lvl2pPr>
      <a:lvl3pPr marL="54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3pPr>
      <a:lvl4pPr marL="81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4pPr>
      <a:lvl5pPr marL="1080000" indent="-2667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5pPr>
      <a:lvl6pPr marL="135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6pPr>
      <a:lvl7pPr marL="162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7pPr>
      <a:lvl8pPr marL="1890000" indent="-270000" algn="l" defTabSz="914400" rtl="0" eaLnBrk="1" latinLnBrk="0" hangingPunct="1">
        <a:lnSpc>
          <a:spcPct val="100000"/>
        </a:lnSpc>
        <a:buClr>
          <a:schemeClr val="accent3"/>
        </a:buClr>
        <a:buFont typeface="Trebuchet MS" panose="020B0603020202020204" pitchFamily="34" charset="0"/>
        <a:buChar char="–"/>
        <a:defRPr sz="1600" kern="1200">
          <a:solidFill>
            <a:schemeClr val="tx1"/>
          </a:solidFill>
          <a:latin typeface="+mn-lt"/>
          <a:ea typeface="+mn-ea"/>
          <a:cs typeface="+mn-cs"/>
        </a:defRPr>
      </a:lvl8pPr>
      <a:lvl9pPr marL="216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Rectangle 11"/>
          <p:cNvSpPr txBox="1">
            <a:spLocks noChangeArrowheads="1"/>
          </p:cNvSpPr>
          <p:nvPr/>
        </p:nvSpPr>
        <p:spPr bwMode="gray">
          <a:xfrm>
            <a:off x="128464" y="1844824"/>
            <a:ext cx="7416824" cy="220576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b="1" kern="1200" cap="all" baseline="0">
                <a:solidFill>
                  <a:schemeClr val="bg1"/>
                </a:solidFill>
                <a:latin typeface="+mj-lt"/>
                <a:ea typeface="+mj-ea"/>
                <a:cs typeface="+mj-cs"/>
              </a:defRPr>
            </a:lvl1pPr>
          </a:lstStyle>
          <a:p>
            <a:pPr>
              <a:buFontTx/>
            </a:pPr>
            <a:r>
              <a:rPr lang="en-GB" altLang="en-US" dirty="0"/>
              <a:t>DISPUTE RESOLUTION IN SINGAPORE</a:t>
            </a:r>
          </a:p>
        </p:txBody>
      </p:sp>
      <p:sp>
        <p:nvSpPr>
          <p:cNvPr id="5" name="Rectangle 12"/>
          <p:cNvSpPr>
            <a:spLocks noGrp="1" noChangeArrowheads="1"/>
          </p:cNvSpPr>
          <p:nvPr>
            <p:ph type="subTitle" idx="1"/>
          </p:nvPr>
        </p:nvSpPr>
        <p:spPr>
          <a:xfrm>
            <a:off x="4376936" y="3429000"/>
            <a:ext cx="2952328" cy="396000"/>
          </a:xfrm>
        </p:spPr>
        <p:txBody>
          <a:bodyPr/>
          <a:lstStyle/>
          <a:p>
            <a:r>
              <a:rPr lang="en-GB" altLang="en-US" sz="1400" dirty="0"/>
              <a:t>18 October 2017</a:t>
            </a:r>
          </a:p>
          <a:p>
            <a:r>
              <a:rPr lang="en-GB" altLang="en-US" sz="1400" dirty="0"/>
              <a:t>APAC Insurance Conference</a:t>
            </a:r>
          </a:p>
          <a:p>
            <a:r>
              <a:rPr lang="en-GB" altLang="en-US" sz="1400" dirty="0"/>
              <a:t>Kevin Kwek – Joint Managing Partner</a:t>
            </a:r>
          </a:p>
        </p:txBody>
      </p:sp>
    </p:spTree>
    <p:extLst>
      <p:ext uri="{BB962C8B-B14F-4D97-AF65-F5344CB8AC3E}">
        <p14:creationId xmlns:p14="http://schemas.microsoft.com/office/powerpoint/2010/main" val="44577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360290"/>
            <a:ext cx="8785101" cy="4750562"/>
          </a:xfrm>
        </p:spPr>
        <p:txBody>
          <a:bodyPr/>
          <a:lstStyle/>
          <a:p>
            <a:pPr marL="0" lvl="1" indent="0" algn="just">
              <a:buNone/>
            </a:pPr>
            <a:endParaRPr lang="en-GB" dirty="0">
              <a:solidFill>
                <a:srgbClr val="000000"/>
              </a:solidFill>
            </a:endParaRPr>
          </a:p>
          <a:p>
            <a:pPr lvl="1" algn="just"/>
            <a:r>
              <a:rPr lang="en-GB" sz="2200" dirty="0">
                <a:solidFill>
                  <a:srgbClr val="000000"/>
                </a:solidFill>
              </a:rPr>
              <a:t>Governed by the Rules of Court of Singapore (“ROC”), as modified by Order 110 ROC</a:t>
            </a:r>
          </a:p>
          <a:p>
            <a:pPr marL="270000" lvl="2" indent="0" algn="just">
              <a:buNone/>
            </a:pPr>
            <a:endParaRPr lang="en-GB" sz="2200" dirty="0">
              <a:solidFill>
                <a:srgbClr val="000000"/>
              </a:solidFill>
            </a:endParaRPr>
          </a:p>
          <a:p>
            <a:pPr lvl="1" algn="just"/>
            <a:r>
              <a:rPr lang="en-GB" sz="2200" dirty="0">
                <a:solidFill>
                  <a:srgbClr val="000000"/>
                </a:solidFill>
              </a:rPr>
              <a:t>SICC Practice Directions supplements the ROC by setting out procedural guidelines regulating all proceedings in the SICC</a:t>
            </a:r>
          </a:p>
          <a:p>
            <a:pPr marL="270000" lvl="2" indent="0" algn="just">
              <a:buNone/>
            </a:pPr>
            <a:endParaRPr lang="en-GB" dirty="0">
              <a:solidFill>
                <a:srgbClr val="000000"/>
              </a:solidFill>
            </a:endParaRPr>
          </a:p>
          <a:p>
            <a:pPr lvl="2" algn="just"/>
            <a:r>
              <a:rPr lang="en-GB" dirty="0">
                <a:solidFill>
                  <a:srgbClr val="000000"/>
                </a:solidFill>
              </a:rPr>
              <a:t>The SICC Practice Directions reflects international best practices for commercial dispute resolution</a:t>
            </a:r>
          </a:p>
          <a:p>
            <a:pPr marL="270000" lvl="2" indent="0" algn="just">
              <a:buNone/>
            </a:pPr>
            <a:endParaRPr lang="en-GB" dirty="0">
              <a:solidFill>
                <a:srgbClr val="000000"/>
              </a:solidFill>
            </a:endParaRPr>
          </a:p>
          <a:p>
            <a:pPr marL="0" lvl="1" indent="0" algn="just">
              <a:buNone/>
            </a:pPr>
            <a:endParaRPr lang="en-GB" dirty="0"/>
          </a:p>
          <a:p>
            <a:pPr marL="0" lvl="1" indent="0">
              <a:buNone/>
            </a:pPr>
            <a:endParaRPr lang="en-GB" dirty="0">
              <a:solidFill>
                <a:srgbClr val="FF0000"/>
              </a:solidFill>
            </a:endParaRPr>
          </a:p>
          <a:p>
            <a:pPr marL="0" lvl="1" indent="0">
              <a:buNone/>
            </a:pPr>
            <a:endParaRPr lang="en-GB" dirty="0"/>
          </a:p>
          <a:p>
            <a:pPr marL="0" lvl="1" indent="0">
              <a:buNone/>
            </a:pPr>
            <a:endParaRPr lang="en-GB" dirty="0"/>
          </a:p>
          <a:p>
            <a:pPr lvl="1"/>
            <a:endParaRPr lang="en-GB" dirty="0"/>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Proceedings in SICC</a:t>
            </a:r>
          </a:p>
        </p:txBody>
      </p:sp>
      <p:pic>
        <p:nvPicPr>
          <p:cNvPr id="6"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28930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360290"/>
            <a:ext cx="8785101" cy="4750562"/>
          </a:xfrm>
        </p:spPr>
        <p:txBody>
          <a:bodyPr/>
          <a:lstStyle/>
          <a:p>
            <a:pPr lvl="1"/>
            <a:endParaRPr lang="en-GB" dirty="0"/>
          </a:p>
          <a:p>
            <a:pPr lvl="1"/>
            <a:r>
              <a:rPr lang="en-GB" sz="2200" dirty="0"/>
              <a:t>Comprises of existing Supreme Court Judges, and 12 International Judges of the Supreme Court </a:t>
            </a:r>
            <a:endParaRPr lang="en-GB" sz="2200" i="1" dirty="0"/>
          </a:p>
          <a:p>
            <a:pPr lvl="2"/>
            <a:endParaRPr lang="en-GB" dirty="0"/>
          </a:p>
          <a:p>
            <a:pPr lvl="2"/>
            <a:r>
              <a:rPr lang="en-GB" dirty="0"/>
              <a:t>The International Judges include judges and former judges from multiple jurisdictions including England, Hong Kong, Australia, France, Austria, and the US.</a:t>
            </a:r>
          </a:p>
          <a:p>
            <a:pPr lvl="2"/>
            <a:endParaRPr lang="en-GB" dirty="0"/>
          </a:p>
          <a:p>
            <a:pPr marL="270000" lvl="2" indent="0">
              <a:buNone/>
            </a:pPr>
            <a:endParaRPr lang="en-GB" dirty="0"/>
          </a:p>
          <a:p>
            <a:pPr lvl="2"/>
            <a:endParaRPr lang="en-GB" dirty="0"/>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Judges of SICC</a:t>
            </a:r>
          </a:p>
        </p:txBody>
      </p:sp>
      <p:pic>
        <p:nvPicPr>
          <p:cNvPr id="6"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284420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72480" y="620688"/>
            <a:ext cx="1308441" cy="1744588"/>
          </a:xfrm>
          <a:prstGeom prst="rect">
            <a:avLst/>
          </a:prstGeom>
        </p:spPr>
      </p:pic>
      <p:pic>
        <p:nvPicPr>
          <p:cNvPr id="14" name="Picture 13"/>
          <p:cNvPicPr>
            <a:picLocks noChangeAspect="1"/>
          </p:cNvPicPr>
          <p:nvPr/>
        </p:nvPicPr>
        <p:blipFill>
          <a:blip r:embed="rId3"/>
          <a:stretch>
            <a:fillRect/>
          </a:stretch>
        </p:blipFill>
        <p:spPr>
          <a:xfrm>
            <a:off x="1856656" y="620688"/>
            <a:ext cx="1308441" cy="1744588"/>
          </a:xfrm>
          <a:prstGeom prst="rect">
            <a:avLst/>
          </a:prstGeom>
        </p:spPr>
      </p:pic>
      <p:pic>
        <p:nvPicPr>
          <p:cNvPr id="16" name="Picture 15"/>
          <p:cNvPicPr>
            <a:picLocks noChangeAspect="1"/>
          </p:cNvPicPr>
          <p:nvPr/>
        </p:nvPicPr>
        <p:blipFill>
          <a:blip r:embed="rId4"/>
          <a:stretch>
            <a:fillRect/>
          </a:stretch>
        </p:blipFill>
        <p:spPr>
          <a:xfrm>
            <a:off x="3454243" y="620688"/>
            <a:ext cx="1308441" cy="1744588"/>
          </a:xfrm>
          <a:prstGeom prst="rect">
            <a:avLst/>
          </a:prstGeom>
        </p:spPr>
      </p:pic>
      <p:pic>
        <p:nvPicPr>
          <p:cNvPr id="17" name="Picture 16"/>
          <p:cNvPicPr>
            <a:picLocks noChangeAspect="1"/>
          </p:cNvPicPr>
          <p:nvPr/>
        </p:nvPicPr>
        <p:blipFill>
          <a:blip r:embed="rId5"/>
          <a:stretch>
            <a:fillRect/>
          </a:stretch>
        </p:blipFill>
        <p:spPr>
          <a:xfrm>
            <a:off x="5051830" y="620688"/>
            <a:ext cx="1308441" cy="1744588"/>
          </a:xfrm>
          <a:prstGeom prst="rect">
            <a:avLst/>
          </a:prstGeom>
        </p:spPr>
      </p:pic>
      <p:pic>
        <p:nvPicPr>
          <p:cNvPr id="18" name="Picture 17"/>
          <p:cNvPicPr>
            <a:picLocks noChangeAspect="1"/>
          </p:cNvPicPr>
          <p:nvPr/>
        </p:nvPicPr>
        <p:blipFill>
          <a:blip r:embed="rId6"/>
          <a:stretch>
            <a:fillRect/>
          </a:stretch>
        </p:blipFill>
        <p:spPr>
          <a:xfrm>
            <a:off x="6595773" y="611999"/>
            <a:ext cx="1313311" cy="1751081"/>
          </a:xfrm>
          <a:prstGeom prst="rect">
            <a:avLst/>
          </a:prstGeom>
        </p:spPr>
      </p:pic>
      <p:pic>
        <p:nvPicPr>
          <p:cNvPr id="20" name="Picture 19"/>
          <p:cNvPicPr>
            <a:picLocks noChangeAspect="1"/>
          </p:cNvPicPr>
          <p:nvPr/>
        </p:nvPicPr>
        <p:blipFill>
          <a:blip r:embed="rId7"/>
          <a:stretch>
            <a:fillRect/>
          </a:stretch>
        </p:blipFill>
        <p:spPr>
          <a:xfrm>
            <a:off x="8193360" y="620688"/>
            <a:ext cx="1313311" cy="1751081"/>
          </a:xfrm>
          <a:prstGeom prst="rect">
            <a:avLst/>
          </a:prstGeom>
        </p:spPr>
      </p:pic>
      <p:pic>
        <p:nvPicPr>
          <p:cNvPr id="21" name="Picture 20"/>
          <p:cNvPicPr>
            <a:picLocks noChangeAspect="1"/>
          </p:cNvPicPr>
          <p:nvPr/>
        </p:nvPicPr>
        <p:blipFill>
          <a:blip r:embed="rId8"/>
          <a:stretch>
            <a:fillRect/>
          </a:stretch>
        </p:blipFill>
        <p:spPr>
          <a:xfrm>
            <a:off x="212325" y="3356992"/>
            <a:ext cx="1350150" cy="1800200"/>
          </a:xfrm>
          <a:prstGeom prst="rect">
            <a:avLst/>
          </a:prstGeom>
        </p:spPr>
      </p:pic>
      <p:pic>
        <p:nvPicPr>
          <p:cNvPr id="22" name="Picture 21"/>
          <p:cNvPicPr>
            <a:picLocks noChangeAspect="1"/>
          </p:cNvPicPr>
          <p:nvPr/>
        </p:nvPicPr>
        <p:blipFill>
          <a:blip r:embed="rId9"/>
          <a:stretch>
            <a:fillRect/>
          </a:stretch>
        </p:blipFill>
        <p:spPr>
          <a:xfrm>
            <a:off x="1796501" y="3356992"/>
            <a:ext cx="1368596" cy="1824795"/>
          </a:xfrm>
          <a:prstGeom prst="rect">
            <a:avLst/>
          </a:prstGeom>
        </p:spPr>
      </p:pic>
      <p:pic>
        <p:nvPicPr>
          <p:cNvPr id="23" name="Picture 22"/>
          <p:cNvPicPr>
            <a:picLocks noChangeAspect="1"/>
          </p:cNvPicPr>
          <p:nvPr/>
        </p:nvPicPr>
        <p:blipFill>
          <a:blip r:embed="rId10"/>
          <a:stretch>
            <a:fillRect/>
          </a:stretch>
        </p:blipFill>
        <p:spPr>
          <a:xfrm>
            <a:off x="3459887" y="3356992"/>
            <a:ext cx="1350150" cy="1800200"/>
          </a:xfrm>
          <a:prstGeom prst="rect">
            <a:avLst/>
          </a:prstGeom>
        </p:spPr>
      </p:pic>
      <p:pic>
        <p:nvPicPr>
          <p:cNvPr id="24" name="Picture 23"/>
          <p:cNvPicPr>
            <a:picLocks noChangeAspect="1"/>
          </p:cNvPicPr>
          <p:nvPr/>
        </p:nvPicPr>
        <p:blipFill>
          <a:blip r:embed="rId11"/>
          <a:stretch>
            <a:fillRect/>
          </a:stretch>
        </p:blipFill>
        <p:spPr>
          <a:xfrm>
            <a:off x="5056312" y="3356992"/>
            <a:ext cx="1350150" cy="1800200"/>
          </a:xfrm>
          <a:prstGeom prst="rect">
            <a:avLst/>
          </a:prstGeom>
        </p:spPr>
      </p:pic>
      <p:pic>
        <p:nvPicPr>
          <p:cNvPr id="25" name="Picture 24"/>
          <p:cNvPicPr>
            <a:picLocks noChangeAspect="1"/>
          </p:cNvPicPr>
          <p:nvPr/>
        </p:nvPicPr>
        <p:blipFill>
          <a:blip r:embed="rId12"/>
          <a:stretch>
            <a:fillRect/>
          </a:stretch>
        </p:blipFill>
        <p:spPr>
          <a:xfrm>
            <a:off x="6595773" y="3356992"/>
            <a:ext cx="1368596" cy="1824795"/>
          </a:xfrm>
          <a:prstGeom prst="rect">
            <a:avLst/>
          </a:prstGeom>
        </p:spPr>
      </p:pic>
      <p:pic>
        <p:nvPicPr>
          <p:cNvPr id="26" name="Picture 25"/>
          <p:cNvPicPr>
            <a:picLocks noChangeAspect="1"/>
          </p:cNvPicPr>
          <p:nvPr/>
        </p:nvPicPr>
        <p:blipFill>
          <a:blip r:embed="rId13"/>
          <a:stretch>
            <a:fillRect/>
          </a:stretch>
        </p:blipFill>
        <p:spPr>
          <a:xfrm>
            <a:off x="8200328" y="3361765"/>
            <a:ext cx="1365017" cy="1820022"/>
          </a:xfrm>
          <a:prstGeom prst="rect">
            <a:avLst/>
          </a:prstGeom>
        </p:spPr>
      </p:pic>
      <p:sp>
        <p:nvSpPr>
          <p:cNvPr id="27" name="TextBox 26"/>
          <p:cNvSpPr txBox="1"/>
          <p:nvPr/>
        </p:nvSpPr>
        <p:spPr>
          <a:xfrm>
            <a:off x="237277" y="2390987"/>
            <a:ext cx="1289995" cy="553998"/>
          </a:xfrm>
          <a:prstGeom prst="rect">
            <a:avLst/>
          </a:prstGeom>
          <a:noFill/>
        </p:spPr>
        <p:txBody>
          <a:bodyPr wrap="square" lIns="0" tIns="0" rIns="0" bIns="0" rtlCol="0">
            <a:spAutoFit/>
          </a:bodyPr>
          <a:lstStyle/>
          <a:p>
            <a:pPr algn="ctr"/>
            <a:r>
              <a:rPr lang="en-GB" sz="1200" dirty="0"/>
              <a:t>The Honourable Justice Carolyn Berger</a:t>
            </a:r>
          </a:p>
        </p:txBody>
      </p:sp>
      <p:sp>
        <p:nvSpPr>
          <p:cNvPr id="28" name="TextBox 27"/>
          <p:cNvSpPr txBox="1"/>
          <p:nvPr/>
        </p:nvSpPr>
        <p:spPr>
          <a:xfrm>
            <a:off x="237277" y="5189461"/>
            <a:ext cx="1289995" cy="553998"/>
          </a:xfrm>
          <a:prstGeom prst="rect">
            <a:avLst/>
          </a:prstGeom>
          <a:noFill/>
        </p:spPr>
        <p:txBody>
          <a:bodyPr wrap="square" lIns="0" tIns="0" rIns="0" bIns="0" rtlCol="0">
            <a:spAutoFit/>
          </a:bodyPr>
          <a:lstStyle/>
          <a:p>
            <a:pPr algn="ctr"/>
            <a:r>
              <a:rPr lang="en-GB" sz="1200" dirty="0"/>
              <a:t>The Honourable Justice Vivian Ramsey</a:t>
            </a:r>
          </a:p>
        </p:txBody>
      </p:sp>
      <p:sp>
        <p:nvSpPr>
          <p:cNvPr id="29" name="TextBox 28"/>
          <p:cNvSpPr txBox="1"/>
          <p:nvPr/>
        </p:nvSpPr>
        <p:spPr>
          <a:xfrm>
            <a:off x="6608266" y="2413202"/>
            <a:ext cx="1289995" cy="553998"/>
          </a:xfrm>
          <a:prstGeom prst="rect">
            <a:avLst/>
          </a:prstGeom>
          <a:noFill/>
        </p:spPr>
        <p:txBody>
          <a:bodyPr wrap="square" lIns="0" tIns="0" rIns="0" bIns="0" rtlCol="0">
            <a:spAutoFit/>
          </a:bodyPr>
          <a:lstStyle/>
          <a:p>
            <a:pPr algn="ctr"/>
            <a:r>
              <a:rPr lang="en-GB" sz="1200" dirty="0"/>
              <a:t>The Honourable Justice Dominique T. </a:t>
            </a:r>
            <a:r>
              <a:rPr lang="en-GB" sz="1200" dirty="0" err="1"/>
              <a:t>Hascher</a:t>
            </a:r>
            <a:endParaRPr lang="en-GB" sz="1200" dirty="0"/>
          </a:p>
        </p:txBody>
      </p:sp>
      <p:sp>
        <p:nvSpPr>
          <p:cNvPr id="30" name="TextBox 29"/>
          <p:cNvSpPr txBox="1"/>
          <p:nvPr/>
        </p:nvSpPr>
        <p:spPr>
          <a:xfrm>
            <a:off x="5084318" y="2413202"/>
            <a:ext cx="1289995" cy="553998"/>
          </a:xfrm>
          <a:prstGeom prst="rect">
            <a:avLst/>
          </a:prstGeom>
          <a:noFill/>
        </p:spPr>
        <p:txBody>
          <a:bodyPr wrap="square" lIns="0" tIns="0" rIns="0" bIns="0" rtlCol="0">
            <a:spAutoFit/>
          </a:bodyPr>
          <a:lstStyle/>
          <a:p>
            <a:pPr algn="ctr"/>
            <a:r>
              <a:rPr lang="en-GB" sz="1200" dirty="0"/>
              <a:t>The Honourable Justice Irmgard </a:t>
            </a:r>
            <a:r>
              <a:rPr lang="en-GB" sz="1200" dirty="0" err="1"/>
              <a:t>Griss</a:t>
            </a:r>
            <a:endParaRPr lang="en-GB" sz="1200" dirty="0"/>
          </a:p>
        </p:txBody>
      </p:sp>
      <p:sp>
        <p:nvSpPr>
          <p:cNvPr id="31" name="TextBox 30"/>
          <p:cNvSpPr txBox="1"/>
          <p:nvPr/>
        </p:nvSpPr>
        <p:spPr>
          <a:xfrm>
            <a:off x="1821626" y="2406616"/>
            <a:ext cx="1289995" cy="553998"/>
          </a:xfrm>
          <a:prstGeom prst="rect">
            <a:avLst/>
          </a:prstGeom>
          <a:noFill/>
        </p:spPr>
        <p:txBody>
          <a:bodyPr wrap="square" lIns="0" tIns="0" rIns="0" bIns="0" rtlCol="0">
            <a:spAutoFit/>
          </a:bodyPr>
          <a:lstStyle/>
          <a:p>
            <a:pPr algn="ctr"/>
            <a:r>
              <a:rPr lang="en-GB" sz="1200" dirty="0"/>
              <a:t>The Honourable Justice Patricia Bergin</a:t>
            </a:r>
          </a:p>
        </p:txBody>
      </p:sp>
      <p:sp>
        <p:nvSpPr>
          <p:cNvPr id="32" name="TextBox 31"/>
          <p:cNvSpPr txBox="1"/>
          <p:nvPr/>
        </p:nvSpPr>
        <p:spPr>
          <a:xfrm>
            <a:off x="3452972" y="2416580"/>
            <a:ext cx="1289995" cy="553998"/>
          </a:xfrm>
          <a:prstGeom prst="rect">
            <a:avLst/>
          </a:prstGeom>
          <a:noFill/>
        </p:spPr>
        <p:txBody>
          <a:bodyPr wrap="square" lIns="0" tIns="0" rIns="0" bIns="0" rtlCol="0">
            <a:spAutoFit/>
          </a:bodyPr>
          <a:lstStyle/>
          <a:p>
            <a:pPr algn="ctr"/>
            <a:r>
              <a:rPr lang="en-GB" sz="1200" dirty="0"/>
              <a:t>The Honourable Justice Roger Giles</a:t>
            </a:r>
          </a:p>
        </p:txBody>
      </p:sp>
      <p:sp>
        <p:nvSpPr>
          <p:cNvPr id="33" name="TextBox 32"/>
          <p:cNvSpPr txBox="1"/>
          <p:nvPr/>
        </p:nvSpPr>
        <p:spPr>
          <a:xfrm>
            <a:off x="6670412" y="5225428"/>
            <a:ext cx="1289995" cy="553998"/>
          </a:xfrm>
          <a:prstGeom prst="rect">
            <a:avLst/>
          </a:prstGeom>
          <a:noFill/>
        </p:spPr>
        <p:txBody>
          <a:bodyPr wrap="square" lIns="0" tIns="0" rIns="0" bIns="0" rtlCol="0">
            <a:spAutoFit/>
          </a:bodyPr>
          <a:lstStyle/>
          <a:p>
            <a:pPr algn="ctr"/>
            <a:r>
              <a:rPr lang="en-GB" sz="1200" dirty="0"/>
              <a:t>The Honourable Justice Simon Thorley</a:t>
            </a:r>
          </a:p>
        </p:txBody>
      </p:sp>
      <p:sp>
        <p:nvSpPr>
          <p:cNvPr id="34" name="TextBox 33"/>
          <p:cNvSpPr txBox="1"/>
          <p:nvPr/>
        </p:nvSpPr>
        <p:spPr>
          <a:xfrm>
            <a:off x="5084317" y="5200492"/>
            <a:ext cx="1289995" cy="553998"/>
          </a:xfrm>
          <a:prstGeom prst="rect">
            <a:avLst/>
          </a:prstGeom>
          <a:noFill/>
        </p:spPr>
        <p:txBody>
          <a:bodyPr wrap="square" lIns="0" tIns="0" rIns="0" bIns="0" rtlCol="0">
            <a:spAutoFit/>
          </a:bodyPr>
          <a:lstStyle/>
          <a:p>
            <a:pPr algn="ctr"/>
            <a:r>
              <a:rPr lang="en-GB" sz="1200" dirty="0"/>
              <a:t>The Honourable Justice </a:t>
            </a:r>
            <a:r>
              <a:rPr lang="en-GB" sz="1200" dirty="0" err="1"/>
              <a:t>Yasuhei</a:t>
            </a:r>
            <a:r>
              <a:rPr lang="en-GB" sz="1200" dirty="0"/>
              <a:t> Taniguchi</a:t>
            </a:r>
          </a:p>
        </p:txBody>
      </p:sp>
      <p:sp>
        <p:nvSpPr>
          <p:cNvPr id="35" name="TextBox 34"/>
          <p:cNvSpPr txBox="1"/>
          <p:nvPr/>
        </p:nvSpPr>
        <p:spPr>
          <a:xfrm>
            <a:off x="3489964" y="5200492"/>
            <a:ext cx="1289995" cy="553998"/>
          </a:xfrm>
          <a:prstGeom prst="rect">
            <a:avLst/>
          </a:prstGeom>
          <a:noFill/>
        </p:spPr>
        <p:txBody>
          <a:bodyPr wrap="square" lIns="0" tIns="0" rIns="0" bIns="0" rtlCol="0">
            <a:spAutoFit/>
          </a:bodyPr>
          <a:lstStyle/>
          <a:p>
            <a:pPr algn="ctr"/>
            <a:r>
              <a:rPr lang="en-GB" sz="1200" dirty="0"/>
              <a:t>The Honourable Justice Bernard Rix</a:t>
            </a:r>
          </a:p>
        </p:txBody>
      </p:sp>
      <p:sp>
        <p:nvSpPr>
          <p:cNvPr id="36" name="TextBox 35"/>
          <p:cNvSpPr txBox="1"/>
          <p:nvPr/>
        </p:nvSpPr>
        <p:spPr>
          <a:xfrm>
            <a:off x="1796501" y="5200492"/>
            <a:ext cx="1289995" cy="553998"/>
          </a:xfrm>
          <a:prstGeom prst="rect">
            <a:avLst/>
          </a:prstGeom>
          <a:noFill/>
        </p:spPr>
        <p:txBody>
          <a:bodyPr wrap="square" lIns="0" tIns="0" rIns="0" bIns="0" rtlCol="0">
            <a:spAutoFit/>
          </a:bodyPr>
          <a:lstStyle/>
          <a:p>
            <a:pPr algn="ctr"/>
            <a:r>
              <a:rPr lang="en-GB" sz="1200" dirty="0"/>
              <a:t>The Honourable Justice </a:t>
            </a:r>
            <a:r>
              <a:rPr lang="en-GB" sz="1200" dirty="0" err="1"/>
              <a:t>Anselmo</a:t>
            </a:r>
            <a:r>
              <a:rPr lang="en-GB" sz="1200" dirty="0"/>
              <a:t> Reyes</a:t>
            </a:r>
          </a:p>
        </p:txBody>
      </p:sp>
      <p:sp>
        <p:nvSpPr>
          <p:cNvPr id="37" name="TextBox 36"/>
          <p:cNvSpPr txBox="1"/>
          <p:nvPr/>
        </p:nvSpPr>
        <p:spPr>
          <a:xfrm>
            <a:off x="8197389" y="2413202"/>
            <a:ext cx="1289995" cy="553998"/>
          </a:xfrm>
          <a:prstGeom prst="rect">
            <a:avLst/>
          </a:prstGeom>
          <a:noFill/>
        </p:spPr>
        <p:txBody>
          <a:bodyPr wrap="square" lIns="0" tIns="0" rIns="0" bIns="0" rtlCol="0">
            <a:spAutoFit/>
          </a:bodyPr>
          <a:lstStyle/>
          <a:p>
            <a:pPr algn="ctr"/>
            <a:r>
              <a:rPr lang="en-GB" sz="1200" dirty="0"/>
              <a:t>The Honourable Justice Dyson </a:t>
            </a:r>
            <a:r>
              <a:rPr lang="en-GB" sz="1200" dirty="0" err="1"/>
              <a:t>Heydon</a:t>
            </a:r>
            <a:endParaRPr lang="en-GB" sz="1200" dirty="0"/>
          </a:p>
        </p:txBody>
      </p:sp>
      <p:sp>
        <p:nvSpPr>
          <p:cNvPr id="38" name="TextBox 37"/>
          <p:cNvSpPr txBox="1"/>
          <p:nvPr/>
        </p:nvSpPr>
        <p:spPr>
          <a:xfrm>
            <a:off x="8193360" y="5200492"/>
            <a:ext cx="1289995" cy="553998"/>
          </a:xfrm>
          <a:prstGeom prst="rect">
            <a:avLst/>
          </a:prstGeom>
          <a:noFill/>
        </p:spPr>
        <p:txBody>
          <a:bodyPr wrap="square" lIns="0" tIns="0" rIns="0" bIns="0" rtlCol="0">
            <a:spAutoFit/>
          </a:bodyPr>
          <a:lstStyle/>
          <a:p>
            <a:pPr algn="ctr"/>
            <a:r>
              <a:rPr lang="en-GB" sz="1200" dirty="0"/>
              <a:t>The Honourable Justice Henry Bernard Eder</a:t>
            </a:r>
          </a:p>
        </p:txBody>
      </p:sp>
    </p:spTree>
    <p:extLst>
      <p:ext uri="{BB962C8B-B14F-4D97-AF65-F5344CB8AC3E}">
        <p14:creationId xmlns:p14="http://schemas.microsoft.com/office/powerpoint/2010/main" val="379562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700808"/>
            <a:ext cx="8785101" cy="4410044"/>
          </a:xfrm>
        </p:spPr>
        <p:txBody>
          <a:bodyPr/>
          <a:lstStyle/>
          <a:p>
            <a:pPr marL="0" lvl="1" indent="0" algn="just">
              <a:buNone/>
            </a:pPr>
            <a:r>
              <a:rPr lang="en-GB" sz="2200" dirty="0"/>
              <a:t>Given that SICC is an international court, foreign representation is allowed under certain circumstances, including:</a:t>
            </a:r>
            <a:endParaRPr lang="en-GB" dirty="0"/>
          </a:p>
          <a:p>
            <a:pPr marL="612900" lvl="2" indent="-342900" algn="just">
              <a:buFont typeface="+mj-lt"/>
              <a:buAutoNum type="alphaLcParenR"/>
            </a:pPr>
            <a:r>
              <a:rPr lang="en-GB" sz="2200" dirty="0"/>
              <a:t>Cases which have </a:t>
            </a:r>
            <a:r>
              <a:rPr lang="en-GB" sz="2200" i="1" dirty="0"/>
              <a:t>no substantial connection </a:t>
            </a:r>
            <a:r>
              <a:rPr lang="en-GB" sz="2200" dirty="0"/>
              <a:t>to Singapore (“offshore cases”) – main category </a:t>
            </a:r>
          </a:p>
          <a:p>
            <a:pPr lvl="3" algn="just">
              <a:buFont typeface="Courier New" panose="02070309020205020404" pitchFamily="49" charset="0"/>
              <a:buChar char="o"/>
            </a:pPr>
            <a:r>
              <a:rPr lang="en-GB" dirty="0"/>
              <a:t>i.e. where Singapore is not the governing law, or where the choice of Singapore law is the sole connection to Singapore</a:t>
            </a:r>
          </a:p>
          <a:p>
            <a:pPr lvl="4" algn="just"/>
            <a:endParaRPr lang="en-GB" sz="1800" dirty="0"/>
          </a:p>
          <a:p>
            <a:pPr marL="612900" lvl="2" indent="-342900" algn="just">
              <a:buFont typeface="+mj-lt"/>
              <a:buAutoNum type="alphaLcParenR"/>
            </a:pPr>
            <a:r>
              <a:rPr lang="en-GB" sz="2200" dirty="0"/>
              <a:t>Cases involving foreign law</a:t>
            </a:r>
          </a:p>
          <a:p>
            <a:pPr lvl="4" algn="just">
              <a:buFont typeface="Courier New" panose="02070309020205020404" pitchFamily="49" charset="0"/>
              <a:buChar char="o"/>
            </a:pPr>
            <a:r>
              <a:rPr lang="en-GB" dirty="0"/>
              <a:t>i.e. where there are questions of foreign law and the court allows the foreign counsel to make submissions on behalf of each party</a:t>
            </a:r>
          </a:p>
          <a:p>
            <a:pPr lvl="4" algn="just">
              <a:buFont typeface="Courier New" panose="02070309020205020404" pitchFamily="49" charset="0"/>
              <a:buChar char="o"/>
            </a:pPr>
            <a:r>
              <a:rPr lang="en-GB" dirty="0"/>
              <a:t>Submissions are to be confined to the question(s) of foreign law</a:t>
            </a:r>
          </a:p>
          <a:p>
            <a:pPr lvl="4" algn="just">
              <a:buFont typeface="Courier New" panose="02070309020205020404" pitchFamily="49" charset="0"/>
              <a:buChar char="o"/>
            </a:pPr>
            <a:r>
              <a:rPr lang="en-GB" dirty="0"/>
              <a:t>Applies to both offshore and non-offshore cases</a:t>
            </a:r>
          </a:p>
          <a:p>
            <a:pPr marL="540000" lvl="3" indent="0" algn="just">
              <a:buNone/>
            </a:pPr>
            <a:endParaRPr lang="en-GB" sz="1800" dirty="0"/>
          </a:p>
          <a:p>
            <a:pPr marL="540000" lvl="3" indent="0" algn="just">
              <a:buNone/>
            </a:pPr>
            <a:endParaRPr lang="en-GB" dirty="0"/>
          </a:p>
          <a:p>
            <a:pPr lvl="2" algn="just"/>
            <a:endParaRPr lang="en-GB" dirty="0"/>
          </a:p>
          <a:p>
            <a:pPr marL="0" lvl="1" indent="0" algn="just">
              <a:buNone/>
            </a:pPr>
            <a:endParaRPr lang="en-GB" dirty="0"/>
          </a:p>
          <a:p>
            <a:pPr marL="0" lvl="1" indent="0" algn="just">
              <a:buNone/>
            </a:pPr>
            <a:endParaRPr lang="en-GB" dirty="0"/>
          </a:p>
          <a:p>
            <a:pPr lvl="1" algn="just"/>
            <a:endParaRPr lang="en-GB" dirty="0"/>
          </a:p>
          <a:p>
            <a:pPr lvl="1" algn="just"/>
            <a:endParaRPr lang="en-GB" dirty="0"/>
          </a:p>
          <a:p>
            <a:pPr lvl="1" algn="just"/>
            <a:endParaRPr lang="en-GB" dirty="0"/>
          </a:p>
          <a:p>
            <a:pPr marL="0" lvl="1" indent="0" algn="just">
              <a:buNone/>
            </a:pPr>
            <a:endParaRPr lang="en-GB" dirty="0"/>
          </a:p>
          <a:p>
            <a:pPr lvl="2" algn="just"/>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Is foreign representation allowed in SICC?</a:t>
            </a:r>
          </a:p>
        </p:txBody>
      </p:sp>
    </p:spTree>
    <p:extLst>
      <p:ext uri="{BB962C8B-B14F-4D97-AF65-F5344CB8AC3E}">
        <p14:creationId xmlns:p14="http://schemas.microsoft.com/office/powerpoint/2010/main" val="28091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700808"/>
            <a:ext cx="8785101" cy="4410044"/>
          </a:xfrm>
        </p:spPr>
        <p:txBody>
          <a:bodyPr/>
          <a:lstStyle/>
          <a:p>
            <a:pPr lvl="1" algn="just"/>
            <a:r>
              <a:rPr lang="en-GB" sz="2200" dirty="0"/>
              <a:t>Foreign counsel must be registered with the court under Section 36P of the Legal Profession Act before they can appear before the SICC</a:t>
            </a:r>
          </a:p>
          <a:p>
            <a:pPr lvl="1" algn="just"/>
            <a:endParaRPr lang="en-GB" sz="2200" dirty="0"/>
          </a:p>
          <a:p>
            <a:pPr lvl="1" algn="just"/>
            <a:r>
              <a:rPr lang="en-GB" sz="2200" dirty="0"/>
              <a:t>As of 4 September 2017, there are 75 registered foreign lawyers:</a:t>
            </a:r>
          </a:p>
          <a:p>
            <a:pPr marL="0" lvl="1" indent="0" algn="just">
              <a:buNone/>
            </a:pPr>
            <a:endParaRPr lang="en-GB" sz="2200" dirty="0"/>
          </a:p>
          <a:p>
            <a:pPr lvl="2" algn="just">
              <a:buFont typeface="Wingdings" panose="05000000000000000000" pitchFamily="2" charset="2"/>
              <a:buChar char="Ø"/>
            </a:pPr>
            <a:r>
              <a:rPr lang="en-GB" dirty="0"/>
              <a:t>As a point of interest, 35 are from England &amp; Wales, 6 are from USA, and 10 are from Australia</a:t>
            </a:r>
          </a:p>
          <a:p>
            <a:pPr marL="540000" lvl="3" indent="0" algn="just">
              <a:buNone/>
            </a:pPr>
            <a:endParaRPr lang="en-GB" sz="1800" dirty="0"/>
          </a:p>
          <a:p>
            <a:pPr marL="0" lvl="1" indent="0" algn="just">
              <a:buNone/>
            </a:pPr>
            <a:endParaRPr lang="en-GB" sz="1800" dirty="0"/>
          </a:p>
          <a:p>
            <a:pPr marL="0" lvl="1" indent="0" algn="just">
              <a:buNone/>
            </a:pPr>
            <a:endParaRPr lang="en-GB" sz="1800" dirty="0"/>
          </a:p>
          <a:p>
            <a:pPr lvl="1" algn="just"/>
            <a:endParaRPr lang="en-GB" sz="1800" dirty="0"/>
          </a:p>
          <a:p>
            <a:pPr lvl="1" algn="just"/>
            <a:endParaRPr lang="en-GB" sz="1800" dirty="0"/>
          </a:p>
          <a:p>
            <a:pPr lvl="1" algn="just"/>
            <a:endParaRPr lang="en-GB" sz="1800" dirty="0"/>
          </a:p>
          <a:p>
            <a:pPr marL="0" lvl="1" indent="0" algn="just">
              <a:buNone/>
            </a:pPr>
            <a:endParaRPr lang="en-GB" sz="1800" dirty="0"/>
          </a:p>
          <a:p>
            <a:pPr lvl="2" algn="just"/>
            <a:endParaRPr lang="en-GB" sz="1800"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Is foreign representation allowed in SICC?</a:t>
            </a:r>
          </a:p>
        </p:txBody>
      </p:sp>
      <p:pic>
        <p:nvPicPr>
          <p:cNvPr id="6"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31512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628800"/>
            <a:ext cx="8785101" cy="4536504"/>
          </a:xfrm>
        </p:spPr>
        <p:txBody>
          <a:bodyPr/>
          <a:lstStyle/>
          <a:p>
            <a:pPr marL="285750" indent="-285750">
              <a:buFont typeface="Arial" panose="020B0604020202020204" pitchFamily="34" charset="0"/>
              <a:buChar char="•"/>
            </a:pPr>
            <a:r>
              <a:rPr lang="en-GB" sz="2200" dirty="0"/>
              <a:t>SICC can make a confidentiality order on the application of a party</a:t>
            </a:r>
          </a:p>
          <a:p>
            <a:endParaRPr lang="en-GB" sz="2200" dirty="0"/>
          </a:p>
          <a:p>
            <a:pPr marL="285750" indent="-285750">
              <a:buFont typeface="Arial" panose="020B0604020202020204" pitchFamily="34" charset="0"/>
              <a:buChar char="•"/>
            </a:pPr>
            <a:r>
              <a:rPr lang="en-GB" sz="2200" dirty="0"/>
              <a:t>Due weight will be given to a confidentiality order if the case is an offshore case and parties agree that such an order should be made</a:t>
            </a:r>
          </a:p>
          <a:p>
            <a:pPr marL="285750" indent="-285750">
              <a:buFont typeface="Arial" panose="020B0604020202020204" pitchFamily="34" charset="0"/>
              <a:buChar char="•"/>
            </a:pPr>
            <a:endParaRPr lang="en-GB" sz="2400" dirty="0"/>
          </a:p>
          <a:p>
            <a:endParaRPr lang="en-GB" sz="2400" dirty="0"/>
          </a:p>
          <a:p>
            <a:pPr marL="270000" lvl="2" indent="0">
              <a:buNone/>
            </a:pPr>
            <a:endParaRPr lang="en-GB" dirty="0"/>
          </a:p>
          <a:p>
            <a:pPr lvl="2"/>
            <a:endParaRPr lang="en-GB" dirty="0"/>
          </a:p>
          <a:p>
            <a:pPr lvl="1"/>
            <a:endParaRPr lang="en-GB" dirty="0"/>
          </a:p>
          <a:p>
            <a:pPr lvl="1"/>
            <a:endParaRPr lang="en-GB" dirty="0"/>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Confidentiality in SICC</a:t>
            </a:r>
          </a:p>
        </p:txBody>
      </p:sp>
      <p:pic>
        <p:nvPicPr>
          <p:cNvPr id="7"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2118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628800"/>
            <a:ext cx="8785101" cy="4482052"/>
          </a:xfrm>
        </p:spPr>
        <p:txBody>
          <a:bodyPr/>
          <a:lstStyle/>
          <a:p>
            <a:pPr marL="285750" indent="-285750" algn="just">
              <a:buFont typeface="Arial" panose="020B0604020202020204" pitchFamily="34" charset="0"/>
              <a:buChar char="•"/>
            </a:pPr>
            <a:r>
              <a:rPr lang="en-GB" sz="2200" dirty="0"/>
              <a:t>All appeals from the SICC will be heard by the Singapore Court of Appeal, including International Judges designated by the Chief Justice</a:t>
            </a:r>
          </a:p>
          <a:p>
            <a:pPr lvl="1" algn="just"/>
            <a:endParaRPr lang="en-GB" sz="2200" dirty="0"/>
          </a:p>
          <a:p>
            <a:pPr lvl="1" algn="just"/>
            <a:r>
              <a:rPr lang="en-GB" sz="2200" dirty="0"/>
              <a:t>Parties can agree to limit or exclude their rights of appeal against the SICC judgment</a:t>
            </a:r>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Appeals in the SICC</a:t>
            </a:r>
          </a:p>
        </p:txBody>
      </p:sp>
      <p:pic>
        <p:nvPicPr>
          <p:cNvPr id="6"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42214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628800"/>
            <a:ext cx="8785101" cy="4482052"/>
          </a:xfrm>
        </p:spPr>
        <p:txBody>
          <a:bodyPr/>
          <a:lstStyle/>
          <a:p>
            <a:pPr lvl="1"/>
            <a:r>
              <a:rPr lang="en-GB" sz="2400" dirty="0"/>
              <a:t>In accordance with the Rules of Court</a:t>
            </a:r>
          </a:p>
          <a:p>
            <a:pPr marL="0" lvl="1" indent="0">
              <a:buNone/>
            </a:pPr>
            <a:endParaRPr lang="en-GB" sz="2400" dirty="0"/>
          </a:p>
          <a:p>
            <a:pPr lvl="1"/>
            <a:r>
              <a:rPr lang="en-GB" sz="2400" dirty="0"/>
              <a:t>Main methods of enforcement include</a:t>
            </a:r>
            <a:r>
              <a:rPr lang="en-GB" sz="2200" dirty="0"/>
              <a:t>:</a:t>
            </a:r>
          </a:p>
          <a:p>
            <a:pPr lvl="2"/>
            <a:r>
              <a:rPr lang="en-GB" sz="2200" dirty="0"/>
              <a:t>garnishee proceedings</a:t>
            </a:r>
          </a:p>
          <a:p>
            <a:pPr lvl="2"/>
            <a:r>
              <a:rPr lang="en-GB" sz="2200" dirty="0"/>
              <a:t>examination of judgment debtor</a:t>
            </a:r>
          </a:p>
          <a:p>
            <a:pPr lvl="2"/>
            <a:r>
              <a:rPr lang="en-GB" sz="2200" dirty="0"/>
              <a:t>issuing a writ of execution</a:t>
            </a:r>
          </a:p>
          <a:p>
            <a:pPr lvl="2"/>
            <a:endParaRPr lang="en-GB" dirty="0"/>
          </a:p>
          <a:p>
            <a:pPr lvl="2"/>
            <a:endParaRPr lang="en-GB" dirty="0"/>
          </a:p>
          <a:p>
            <a:pPr lvl="1"/>
            <a:endParaRPr lang="en-GB" dirty="0"/>
          </a:p>
          <a:p>
            <a:pPr lvl="1"/>
            <a:endParaRPr lang="en-GB" dirty="0"/>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Enforcement of SICC judgment/order </a:t>
            </a:r>
            <a:r>
              <a:rPr lang="en-GB" sz="2400" i="1" u="sng" dirty="0"/>
              <a:t>in Singapore</a:t>
            </a:r>
          </a:p>
        </p:txBody>
      </p:sp>
      <p:pic>
        <p:nvPicPr>
          <p:cNvPr id="8"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27591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628800"/>
            <a:ext cx="8785101" cy="4680520"/>
          </a:xfrm>
        </p:spPr>
        <p:txBody>
          <a:bodyPr/>
          <a:lstStyle/>
          <a:p>
            <a:pPr lvl="1" algn="just"/>
            <a:r>
              <a:rPr lang="en-GB" sz="1800" dirty="0"/>
              <a:t>Can be enforced by registration in the following countries pursuant to the </a:t>
            </a:r>
            <a:r>
              <a:rPr lang="en-GB" sz="1800" i="1" dirty="0"/>
              <a:t>Reciprocal Enforcement of Commonwealth Judgments Act,</a:t>
            </a:r>
            <a:r>
              <a:rPr lang="en-GB" sz="1800" dirty="0"/>
              <a:t> </a:t>
            </a:r>
            <a:r>
              <a:rPr lang="en-GB" sz="1800" i="1" dirty="0"/>
              <a:t>Reciprocal Enforcement of Foreign Judgements Act, </a:t>
            </a:r>
            <a:r>
              <a:rPr lang="en-GB" sz="1800" dirty="0"/>
              <a:t>and/or pursuant to the </a:t>
            </a:r>
            <a:r>
              <a:rPr lang="en-GB" sz="1800" i="1" dirty="0"/>
              <a:t>30 June 2005 Hague Convention on Choice of Court Agreements</a:t>
            </a:r>
            <a:r>
              <a:rPr lang="en-GB" sz="1800" dirty="0"/>
              <a:t> (“Convention”) which Singapore became a party to since 1 October 2016:</a:t>
            </a:r>
          </a:p>
          <a:p>
            <a:pPr marL="0" lvl="1" indent="0" algn="just">
              <a:buNone/>
            </a:pPr>
            <a:r>
              <a:rPr lang="en-GB" sz="1600" dirty="0"/>
              <a:t> </a:t>
            </a:r>
          </a:p>
          <a:p>
            <a:pPr lvl="2" algn="just"/>
            <a:r>
              <a:rPr lang="en-GB" sz="1600" dirty="0"/>
              <a:t>United Kingdom, Australia, New Zealand, Sri Lanka, Malaysia, Windward Islands, Pakistan, Brunei Darussalam, Papua New Guinea and India (except the State of Jammu and Kashmir), and Hong Kong</a:t>
            </a:r>
          </a:p>
          <a:p>
            <a:pPr marL="270000" lvl="2" indent="0" algn="just">
              <a:buNone/>
            </a:pPr>
            <a:endParaRPr lang="en-GB" sz="1600" dirty="0"/>
          </a:p>
          <a:p>
            <a:pPr lvl="2" algn="just"/>
            <a:r>
              <a:rPr lang="en-GB" sz="1600" dirty="0"/>
              <a:t>All the EU member states (except Denmark) &amp; Mexico are parties to the Convention</a:t>
            </a:r>
          </a:p>
          <a:p>
            <a:pPr marL="270000" lvl="2" indent="0" algn="just">
              <a:buNone/>
            </a:pPr>
            <a:endParaRPr lang="en-GB" sz="1600" dirty="0"/>
          </a:p>
          <a:p>
            <a:pPr lvl="2" algn="just"/>
            <a:r>
              <a:rPr lang="en-GB" sz="1600" i="1" dirty="0"/>
              <a:t>Note: The USA, Ukraine, Montenegro and People’s Republic of China have signed the Convention and their ratification is pending</a:t>
            </a:r>
          </a:p>
          <a:p>
            <a:pPr lvl="2" algn="just"/>
            <a:endParaRPr lang="en-GB" sz="1400" dirty="0"/>
          </a:p>
          <a:p>
            <a:pPr lvl="1" algn="just"/>
            <a:endParaRPr lang="en-GB" sz="1600" dirty="0"/>
          </a:p>
          <a:p>
            <a:pPr lvl="1" algn="just"/>
            <a:endParaRPr lang="en-GB" sz="1600" dirty="0"/>
          </a:p>
          <a:p>
            <a:pPr marL="270000" lvl="2" indent="0" algn="just">
              <a:buNone/>
            </a:pPr>
            <a:endParaRPr lang="en-GB" sz="1600" dirty="0"/>
          </a:p>
          <a:p>
            <a:pPr lvl="2" algn="just"/>
            <a:endParaRPr lang="en-GB" sz="1600" dirty="0"/>
          </a:p>
          <a:p>
            <a:pPr lvl="3" algn="just"/>
            <a:endParaRPr lang="en-GB" sz="1600" dirty="0"/>
          </a:p>
          <a:p>
            <a:pPr lvl="3" algn="just"/>
            <a:endParaRPr lang="en-GB" sz="1600" dirty="0"/>
          </a:p>
          <a:p>
            <a:pPr lvl="2" algn="just"/>
            <a:endParaRPr lang="en-GB" sz="1600" u="sng" dirty="0"/>
          </a:p>
          <a:p>
            <a:pPr lvl="2" algn="just"/>
            <a:endParaRPr lang="en-GB" sz="1600" dirty="0"/>
          </a:p>
          <a:p>
            <a:pPr lvl="2" algn="just"/>
            <a:endParaRPr lang="en-GB" sz="1600" dirty="0"/>
          </a:p>
          <a:p>
            <a:pPr lvl="1" algn="just"/>
            <a:endParaRPr lang="en-GB" sz="1600" dirty="0"/>
          </a:p>
          <a:p>
            <a:pPr lvl="1" algn="just"/>
            <a:endParaRPr lang="en-GB" sz="1600" dirty="0"/>
          </a:p>
          <a:p>
            <a:pPr lvl="1" algn="just"/>
            <a:endParaRPr lang="en-GB" sz="1600" dirty="0"/>
          </a:p>
          <a:p>
            <a:pPr lvl="1" algn="just"/>
            <a:endParaRPr lang="en-GB" sz="1600" dirty="0"/>
          </a:p>
          <a:p>
            <a:pPr marL="0" lvl="1" indent="0" algn="just">
              <a:buNone/>
            </a:pPr>
            <a:endParaRPr lang="en-GB" sz="1600" dirty="0"/>
          </a:p>
          <a:p>
            <a:pPr lvl="2" algn="just"/>
            <a:endParaRPr lang="en-GB" sz="1600"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Enforcement of SICC judgment/order </a:t>
            </a:r>
            <a:r>
              <a:rPr lang="en-GB" sz="2400" i="1" u="sng" dirty="0"/>
              <a:t>abroad</a:t>
            </a:r>
          </a:p>
        </p:txBody>
      </p:sp>
    </p:spTree>
    <p:extLst>
      <p:ext uri="{BB962C8B-B14F-4D97-AF65-F5344CB8AC3E}">
        <p14:creationId xmlns:p14="http://schemas.microsoft.com/office/powerpoint/2010/main" val="403819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1"/>
            <a:r>
              <a:rPr lang="en-GB" sz="2200" dirty="0"/>
              <a:t>Part of the Supreme Court of Singapore</a:t>
            </a:r>
          </a:p>
          <a:p>
            <a:pPr marL="0" lvl="1" indent="0">
              <a:buNone/>
            </a:pPr>
            <a:endParaRPr lang="en-GB" sz="2200" dirty="0"/>
          </a:p>
          <a:p>
            <a:pPr lvl="1"/>
            <a:r>
              <a:rPr lang="en-GB" sz="2200" dirty="0"/>
              <a:t>Highest court of the land and Singapore’s final court of appeal since 8 April 1994, when appeals to the Privy Council were abolished</a:t>
            </a:r>
          </a:p>
          <a:p>
            <a:pPr marL="0" lvl="1" indent="0">
              <a:buNone/>
            </a:pPr>
            <a:endParaRPr lang="en-GB" sz="2200" dirty="0"/>
          </a:p>
          <a:p>
            <a:pPr lvl="1"/>
            <a:r>
              <a:rPr lang="en-GB" sz="2200" dirty="0"/>
              <a:t>Presided over by the Chief Justice, </a:t>
            </a:r>
            <a:r>
              <a:rPr lang="en-GB" sz="2200" dirty="0" err="1"/>
              <a:t>Sundaresh</a:t>
            </a:r>
            <a:r>
              <a:rPr lang="en-GB" sz="2200" dirty="0"/>
              <a:t> Menon CJ</a:t>
            </a:r>
          </a:p>
          <a:p>
            <a:pPr marL="0" lvl="1" indent="0">
              <a:buNone/>
            </a:pPr>
            <a:endParaRPr lang="en-GB" sz="2200" dirty="0"/>
          </a:p>
          <a:p>
            <a:pPr lvl="1"/>
            <a:r>
              <a:rPr lang="en-GB" sz="2200" dirty="0"/>
              <a:t>Exercises appellate jurisdiction</a:t>
            </a:r>
          </a:p>
          <a:p>
            <a:pPr lvl="2"/>
            <a:r>
              <a:rPr lang="en-GB" sz="2200" dirty="0"/>
              <a:t>Usually made up of 3 Judges</a:t>
            </a:r>
          </a:p>
          <a:p>
            <a:pPr marL="270000" lvl="2" indent="0">
              <a:buNone/>
            </a:pPr>
            <a:endParaRPr lang="en-GB" dirty="0"/>
          </a:p>
        </p:txBody>
      </p:sp>
      <p:sp>
        <p:nvSpPr>
          <p:cNvPr id="11" name="Title 10"/>
          <p:cNvSpPr>
            <a:spLocks noGrp="1"/>
          </p:cNvSpPr>
          <p:nvPr>
            <p:ph type="title"/>
          </p:nvPr>
        </p:nvSpPr>
        <p:spPr/>
        <p:txBody>
          <a:bodyPr/>
          <a:lstStyle/>
          <a:p>
            <a:r>
              <a:rPr lang="en-GB" dirty="0"/>
              <a:t>Civil Litigation - Court of Appeal</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17731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9687" r="9687"/>
          <a:stretch>
            <a:fillRect/>
          </a:stretch>
        </p:blipFill>
        <p:spPr>
          <a:xfrm>
            <a:off x="9988" y="0"/>
            <a:ext cx="4500563" cy="6858000"/>
          </a:xfrm>
        </p:spPr>
      </p:pic>
      <p:sp>
        <p:nvSpPr>
          <p:cNvPr id="8" name="Title 7"/>
          <p:cNvSpPr>
            <a:spLocks noGrp="1"/>
          </p:cNvSpPr>
          <p:nvPr>
            <p:ph type="title"/>
          </p:nvPr>
        </p:nvSpPr>
        <p:spPr>
          <a:xfrm>
            <a:off x="5512220" y="726268"/>
            <a:ext cx="4248472" cy="396000"/>
          </a:xfrm>
        </p:spPr>
        <p:txBody>
          <a:bodyPr/>
          <a:lstStyle/>
          <a:p>
            <a:pPr algn="l"/>
            <a:r>
              <a:rPr lang="en-GB" sz="3600" dirty="0">
                <a:solidFill>
                  <a:schemeClr val="accent3">
                    <a:lumMod val="75000"/>
                  </a:schemeClr>
                </a:solidFill>
                <a:cs typeface="Times New Roman" panose="02020603050405020304" pitchFamily="18" charset="0"/>
              </a:rPr>
              <a:t>MAIN OBJECTIVES</a:t>
            </a:r>
          </a:p>
        </p:txBody>
      </p:sp>
      <p:sp>
        <p:nvSpPr>
          <p:cNvPr id="6" name="Rectangle 3"/>
          <p:cNvSpPr>
            <a:spLocks noGrp="1" noChangeArrowheads="1"/>
          </p:cNvSpPr>
          <p:nvPr>
            <p:ph type="body" idx="1"/>
          </p:nvPr>
        </p:nvSpPr>
        <p:spPr>
          <a:xfrm>
            <a:off x="4160912" y="2132856"/>
            <a:ext cx="5400000" cy="1786167"/>
          </a:xfrm>
        </p:spPr>
        <p:txBody>
          <a:bodyPr/>
          <a:lstStyle/>
          <a:p>
            <a:pPr marL="457200" indent="-457200" algn="just">
              <a:lnSpc>
                <a:spcPct val="150000"/>
              </a:lnSpc>
              <a:buFont typeface="+mj-lt"/>
              <a:buAutoNum type="arabicPeriod"/>
              <a:defRPr/>
            </a:pPr>
            <a:r>
              <a:rPr lang="en-GB" sz="2000" b="1" dirty="0"/>
              <a:t>Civil Litigation in Singapore </a:t>
            </a:r>
            <a:r>
              <a:rPr lang="en-GB" sz="2000" dirty="0"/>
              <a:t>- An overview of the court hierarchy, focusing more on the Singapore International Commercial Court</a:t>
            </a:r>
          </a:p>
          <a:p>
            <a:pPr algn="just">
              <a:lnSpc>
                <a:spcPct val="150000"/>
              </a:lnSpc>
              <a:defRPr/>
            </a:pPr>
            <a:endParaRPr lang="en-GB" sz="1800" dirty="0"/>
          </a:p>
          <a:p>
            <a:pPr marL="457200" indent="-457200" algn="just">
              <a:lnSpc>
                <a:spcPct val="150000"/>
              </a:lnSpc>
              <a:buFont typeface="+mj-lt"/>
              <a:buAutoNum type="arabicPeriod" startAt="2"/>
              <a:defRPr/>
            </a:pPr>
            <a:r>
              <a:rPr lang="en-GB" sz="2000" b="1" dirty="0"/>
              <a:t>Alternative Dispute Resolution in Singapore </a:t>
            </a:r>
            <a:r>
              <a:rPr lang="en-GB" sz="2000" dirty="0"/>
              <a:t>- An overview of arbitration and mediation in Singapore</a:t>
            </a:r>
          </a:p>
          <a:p>
            <a:pPr marL="457200" indent="-457200" algn="just">
              <a:buFont typeface="Arial" panose="020B0604020202020204" pitchFamily="34" charset="0"/>
              <a:buChar char="•"/>
              <a:defRPr/>
            </a:pPr>
            <a:endParaRPr lang="en-GB" sz="2400" dirty="0"/>
          </a:p>
          <a:p>
            <a:pPr marL="457200" indent="-457200" algn="just">
              <a:buFont typeface="Arial" panose="020B0604020202020204" pitchFamily="34" charset="0"/>
              <a:buChar char="•"/>
              <a:defRPr/>
            </a:pPr>
            <a:endParaRPr lang="en-GB" sz="2400" dirty="0"/>
          </a:p>
          <a:p>
            <a:pPr eaLnBrk="1" hangingPunct="1">
              <a:defRPr/>
            </a:pPr>
            <a:endParaRPr lang="en-GB" altLang="en-US" sz="2400" dirty="0"/>
          </a:p>
        </p:txBody>
      </p:sp>
      <p:sp>
        <p:nvSpPr>
          <p:cNvPr id="4" name="Title 7"/>
          <p:cNvSpPr txBox="1">
            <a:spLocks/>
          </p:cNvSpPr>
          <p:nvPr/>
        </p:nvSpPr>
        <p:spPr bwMode="gray">
          <a:xfrm>
            <a:off x="4648124" y="1988840"/>
            <a:ext cx="5112568" cy="1152128"/>
          </a:xfrm>
          <a:prstGeom prst="rect">
            <a:avLst/>
          </a:prstGeom>
        </p:spPr>
        <p:txBody>
          <a:bodyPr vert="horz" lIns="0" tIns="0" rIns="0" bIns="0" rtlCol="0" anchor="b" anchorCtr="0">
            <a:noAutofit/>
          </a:bodyPr>
          <a:lstStyle>
            <a:lvl1pPr algn="r" defTabSz="914400" rtl="0" eaLnBrk="1" latinLnBrk="0" hangingPunct="1">
              <a:lnSpc>
                <a:spcPct val="90000"/>
              </a:lnSpc>
              <a:spcBef>
                <a:spcPct val="0"/>
              </a:spcBef>
              <a:buNone/>
              <a:defRPr sz="2400" b="1" kern="1200" cap="all" baseline="0">
                <a:solidFill>
                  <a:schemeClr val="bg1"/>
                </a:solidFill>
                <a:latin typeface="+mj-lt"/>
                <a:ea typeface="+mj-ea"/>
                <a:cs typeface="+mj-cs"/>
              </a:defRPr>
            </a:lvl1pPr>
          </a:lstStyle>
          <a:p>
            <a:pPr marL="571500" indent="-571500" algn="l">
              <a:buFont typeface="Arial" panose="020B0604020202020204" pitchFamily="34" charset="0"/>
              <a:buChar char="•"/>
            </a:pPr>
            <a:endParaRPr lang="en-GB" sz="3600" dirty="0"/>
          </a:p>
        </p:txBody>
      </p:sp>
    </p:spTree>
    <p:extLst>
      <p:ext uri="{BB962C8B-B14F-4D97-AF65-F5344CB8AC3E}">
        <p14:creationId xmlns:p14="http://schemas.microsoft.com/office/powerpoint/2010/main" val="24834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714" r="9714"/>
          <a:stretch>
            <a:fillRect/>
          </a:stretch>
        </p:blipFill>
        <p:spPr/>
      </p:pic>
      <p:sp>
        <p:nvSpPr>
          <p:cNvPr id="2" name="Title 1"/>
          <p:cNvSpPr>
            <a:spLocks noGrp="1"/>
          </p:cNvSpPr>
          <p:nvPr>
            <p:ph type="title"/>
          </p:nvPr>
        </p:nvSpPr>
        <p:spPr/>
        <p:txBody>
          <a:bodyPr/>
          <a:lstStyle/>
          <a:p>
            <a:r>
              <a:rPr lang="en-GB" sz="2800" dirty="0"/>
              <a:t>ALTERNATIVE DISPUTE RESOLUTION IN SINGAPORE</a:t>
            </a:r>
          </a:p>
        </p:txBody>
      </p:sp>
      <p:sp>
        <p:nvSpPr>
          <p:cNvPr id="3" name="Text Placeholder 2"/>
          <p:cNvSpPr>
            <a:spLocks noGrp="1"/>
          </p:cNvSpPr>
          <p:nvPr>
            <p:ph type="body" idx="1"/>
          </p:nvPr>
        </p:nvSpPr>
        <p:spPr/>
        <p:txBody>
          <a:bodyPr/>
          <a:lstStyle/>
          <a:p>
            <a:r>
              <a:rPr lang="en-GB" sz="1800" i="1" dirty="0"/>
              <a:t>An overview of arbitration and mediation</a:t>
            </a:r>
          </a:p>
          <a:p>
            <a:endParaRPr lang="en-GB" dirty="0"/>
          </a:p>
        </p:txBody>
      </p:sp>
      <p:sp>
        <p:nvSpPr>
          <p:cNvPr id="10" name="TextBox 9"/>
          <p:cNvSpPr txBox="1"/>
          <p:nvPr/>
        </p:nvSpPr>
        <p:spPr>
          <a:xfrm>
            <a:off x="6824606" y="3773075"/>
            <a:ext cx="2736304" cy="1015663"/>
          </a:xfrm>
          <a:prstGeom prst="rect">
            <a:avLst/>
          </a:prstGeom>
          <a:noFill/>
        </p:spPr>
        <p:txBody>
          <a:bodyPr wrap="square" lIns="0" tIns="0" rIns="0" bIns="0" rtlCol="0">
            <a:spAutoFit/>
          </a:bodyPr>
          <a:lstStyle/>
          <a:p>
            <a:pPr marL="457200" indent="-457200">
              <a:buFont typeface="+mj-lt"/>
              <a:buAutoNum type="alphaUcPeriod"/>
            </a:pPr>
            <a:r>
              <a:rPr lang="en-GB" sz="2200" dirty="0"/>
              <a:t>Arbitration</a:t>
            </a:r>
          </a:p>
          <a:p>
            <a:pPr marL="457200" indent="-457200">
              <a:buFont typeface="+mj-lt"/>
              <a:buAutoNum type="alphaUcPeriod"/>
            </a:pPr>
            <a:endParaRPr lang="en-GB" sz="2200" dirty="0"/>
          </a:p>
          <a:p>
            <a:pPr marL="457200" indent="-457200">
              <a:buFont typeface="+mj-lt"/>
              <a:buAutoNum type="alphaUcPeriod"/>
            </a:pPr>
            <a:r>
              <a:rPr lang="en-GB" sz="2200" dirty="0"/>
              <a:t>Mediation</a:t>
            </a:r>
            <a:endParaRPr lang="en-GB" sz="2400" dirty="0"/>
          </a:p>
        </p:txBody>
      </p:sp>
    </p:spTree>
    <p:extLst>
      <p:ext uri="{BB962C8B-B14F-4D97-AF65-F5344CB8AC3E}">
        <p14:creationId xmlns:p14="http://schemas.microsoft.com/office/powerpoint/2010/main" val="4095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8494" y="1556792"/>
            <a:ext cx="8785101" cy="4824536"/>
          </a:xfrm>
        </p:spPr>
        <p:txBody>
          <a:bodyPr/>
          <a:lstStyle/>
          <a:p>
            <a:pPr lvl="1"/>
            <a:r>
              <a:rPr lang="en-GB" sz="2200" dirty="0"/>
              <a:t>Arbitration is a consensual process</a:t>
            </a:r>
          </a:p>
          <a:p>
            <a:pPr lvl="2"/>
            <a:r>
              <a:rPr lang="en-GB" dirty="0"/>
              <a:t>There must be an agreement to arbitrate</a:t>
            </a:r>
          </a:p>
          <a:p>
            <a:pPr lvl="2"/>
            <a:endParaRPr lang="en-GB" sz="2400" dirty="0"/>
          </a:p>
          <a:p>
            <a:pPr lvl="1"/>
            <a:r>
              <a:rPr lang="en-GB" sz="2200" dirty="0"/>
              <a:t>Provides flexibility </a:t>
            </a:r>
          </a:p>
          <a:p>
            <a:pPr lvl="2"/>
            <a:r>
              <a:rPr lang="en-GB" dirty="0"/>
              <a:t>Parties can choose the rules in their arbitration agreement, and the governing law</a:t>
            </a:r>
          </a:p>
          <a:p>
            <a:pPr marL="270000" lvl="2" indent="0">
              <a:buNone/>
            </a:pPr>
            <a:endParaRPr lang="en-GB" sz="2400" dirty="0"/>
          </a:p>
          <a:p>
            <a:pPr lvl="1"/>
            <a:r>
              <a:rPr lang="en-GB" sz="2200" dirty="0"/>
              <a:t>Two separate regimes in Singapore</a:t>
            </a:r>
          </a:p>
          <a:p>
            <a:pPr lvl="2"/>
            <a:r>
              <a:rPr lang="en-GB" dirty="0"/>
              <a:t>Domestic arbitration- governed by the Arbitration Act (Cap. 10) (“AA”)</a:t>
            </a:r>
          </a:p>
          <a:p>
            <a:pPr lvl="2"/>
            <a:r>
              <a:rPr lang="en-GB" dirty="0"/>
              <a:t>International arbitration- governed by the International Arbitration Act (Cap. 143A) (“IAA”)</a:t>
            </a:r>
          </a:p>
          <a:p>
            <a:pPr lvl="2"/>
            <a:r>
              <a:rPr lang="en-GB" dirty="0"/>
              <a:t>Parties can choose to “opt in” or “opt out” of a particular regime if so agreed</a:t>
            </a:r>
          </a:p>
          <a:p>
            <a:pPr lvl="2"/>
            <a:endParaRPr lang="en-GB" dirty="0"/>
          </a:p>
        </p:txBody>
      </p:sp>
      <p:sp>
        <p:nvSpPr>
          <p:cNvPr id="11" name="Title 10"/>
          <p:cNvSpPr>
            <a:spLocks noGrp="1"/>
          </p:cNvSpPr>
          <p:nvPr>
            <p:ph type="title"/>
          </p:nvPr>
        </p:nvSpPr>
        <p:spPr/>
        <p:txBody>
          <a:bodyPr/>
          <a:lstStyle/>
          <a:p>
            <a:r>
              <a:rPr lang="en-GB" dirty="0"/>
              <a:t>A. Arbitration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5131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484312"/>
            <a:ext cx="8785101" cy="4897016"/>
          </a:xfrm>
        </p:spPr>
        <p:txBody>
          <a:bodyPr/>
          <a:lstStyle/>
          <a:p>
            <a:pPr lvl="1" algn="just"/>
            <a:r>
              <a:rPr lang="en-GB" sz="2200" dirty="0"/>
              <a:t>Singapore’s arbitration laws are uniform with the international community</a:t>
            </a:r>
          </a:p>
          <a:p>
            <a:pPr lvl="2" algn="just"/>
            <a:r>
              <a:rPr lang="en-GB" dirty="0"/>
              <a:t>It has adopted the UNCITRAL Model Law on International Commercial Arbitration to apply to international arbitrations </a:t>
            </a:r>
          </a:p>
          <a:p>
            <a:pPr lvl="2" algn="just"/>
            <a:r>
              <a:rPr lang="en-GB" dirty="0"/>
              <a:t>The Model Law provides a common framework for international commercial arbitration, and over 60 countries have adopted the Model Law framework</a:t>
            </a:r>
          </a:p>
          <a:p>
            <a:pPr lvl="2" algn="just"/>
            <a:endParaRPr lang="en-GB" dirty="0"/>
          </a:p>
          <a:p>
            <a:pPr lvl="1" algn="just"/>
            <a:r>
              <a:rPr lang="en-GB" sz="2200" dirty="0"/>
              <a:t>Enforcement of arbitral awards issued in Singapore</a:t>
            </a:r>
          </a:p>
          <a:p>
            <a:pPr lvl="2" algn="just"/>
            <a:r>
              <a:rPr lang="en-GB" dirty="0"/>
              <a:t>Automatically enforceable in Singapore in the same manner as if it were as Singapore court judgment</a:t>
            </a:r>
          </a:p>
          <a:p>
            <a:pPr lvl="2" algn="just"/>
            <a:r>
              <a:rPr lang="en-GB" dirty="0"/>
              <a:t>Enforceable in more than 150 countries through the Convention on the Recognition of Foreign Arbitral Awards (New York, 1958) (“New York Convention”)</a:t>
            </a:r>
          </a:p>
          <a:p>
            <a:pPr marL="270000" lvl="2" indent="0" algn="just">
              <a:buNone/>
            </a:pPr>
            <a:endParaRPr lang="en-GB" sz="1800" dirty="0"/>
          </a:p>
          <a:p>
            <a:pPr lvl="1" algn="just"/>
            <a:endParaRPr lang="en-GB" sz="1800" dirty="0"/>
          </a:p>
        </p:txBody>
      </p:sp>
      <p:sp>
        <p:nvSpPr>
          <p:cNvPr id="11" name="Title 10"/>
          <p:cNvSpPr>
            <a:spLocks noGrp="1"/>
          </p:cNvSpPr>
          <p:nvPr>
            <p:ph type="title"/>
          </p:nvPr>
        </p:nvSpPr>
        <p:spPr/>
        <p:txBody>
          <a:bodyPr/>
          <a:lstStyle/>
          <a:p>
            <a:r>
              <a:rPr lang="en-GB" dirty="0"/>
              <a:t>A. Arbitration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22747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484312"/>
            <a:ext cx="8785101" cy="4301314"/>
          </a:xfrm>
        </p:spPr>
        <p:txBody>
          <a:bodyPr/>
          <a:lstStyle/>
          <a:p>
            <a:pPr lvl="1" algn="just"/>
            <a:r>
              <a:rPr lang="en-GB" sz="2200" dirty="0"/>
              <a:t>Foreign representation</a:t>
            </a:r>
          </a:p>
          <a:p>
            <a:pPr marL="0" lvl="1" indent="0" algn="just">
              <a:buNone/>
            </a:pPr>
            <a:endParaRPr lang="en-GB" sz="2400" dirty="0"/>
          </a:p>
          <a:p>
            <a:pPr lvl="2" algn="just"/>
            <a:r>
              <a:rPr lang="en-GB" dirty="0"/>
              <a:t>There is no restriction on foreign law firms or foreign counsel acting in arbitrations in Singapore, so long as the applicable law of the dispute is not Singapore law</a:t>
            </a:r>
          </a:p>
          <a:p>
            <a:pPr lvl="2" algn="just"/>
            <a:endParaRPr lang="en-GB" dirty="0"/>
          </a:p>
          <a:p>
            <a:pPr lvl="3" algn="just">
              <a:buFont typeface="Courier New" panose="02070309020205020404" pitchFamily="49" charset="0"/>
              <a:buChar char="o"/>
            </a:pPr>
            <a:r>
              <a:rPr lang="en-GB" sz="1800" i="1" dirty="0"/>
              <a:t>Note: Where the applicable law is Singapore law, a party can be jointly represented by foreign and local counsel</a:t>
            </a:r>
          </a:p>
        </p:txBody>
      </p:sp>
      <p:sp>
        <p:nvSpPr>
          <p:cNvPr id="11" name="Title 10"/>
          <p:cNvSpPr>
            <a:spLocks noGrp="1"/>
          </p:cNvSpPr>
          <p:nvPr>
            <p:ph type="title"/>
          </p:nvPr>
        </p:nvSpPr>
        <p:spPr/>
        <p:txBody>
          <a:bodyPr/>
          <a:lstStyle/>
          <a:p>
            <a:r>
              <a:rPr lang="en-GB" dirty="0"/>
              <a:t>A. Arbitration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199098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8494" y="1556792"/>
            <a:ext cx="8785101" cy="4464000"/>
          </a:xfrm>
        </p:spPr>
        <p:txBody>
          <a:bodyPr/>
          <a:lstStyle/>
          <a:p>
            <a:pPr lvl="1" algn="just"/>
            <a:r>
              <a:rPr lang="en-GB" sz="2200" dirty="0"/>
              <a:t>Arbitration in Singapore may be conducted under </a:t>
            </a:r>
            <a:r>
              <a:rPr lang="en-GB" sz="2200" i="1" dirty="0"/>
              <a:t>ad hoc </a:t>
            </a:r>
            <a:r>
              <a:rPr lang="en-GB" sz="2200" dirty="0"/>
              <a:t>rules or administered by an arbitration institution</a:t>
            </a:r>
          </a:p>
          <a:p>
            <a:pPr marL="0" lvl="1" indent="0" algn="just">
              <a:buNone/>
            </a:pPr>
            <a:endParaRPr lang="en-GB" sz="2200" dirty="0"/>
          </a:p>
          <a:p>
            <a:pPr lvl="1" algn="just"/>
            <a:r>
              <a:rPr lang="en-GB" sz="2200" dirty="0"/>
              <a:t>The local arbitration institution is the Singapore International Arbitration Centre (“SIAC”) </a:t>
            </a:r>
          </a:p>
          <a:p>
            <a:pPr marL="0" lvl="1" indent="0" algn="just">
              <a:buNone/>
            </a:pPr>
            <a:endParaRPr lang="en-GB" dirty="0"/>
          </a:p>
          <a:p>
            <a:pPr lvl="2" algn="just"/>
            <a:r>
              <a:rPr lang="en-GB" sz="1800" dirty="0"/>
              <a:t>Commenced operations in 1991</a:t>
            </a:r>
          </a:p>
          <a:p>
            <a:pPr lvl="2" algn="just"/>
            <a:endParaRPr lang="en-GB" sz="1800" dirty="0"/>
          </a:p>
          <a:p>
            <a:pPr lvl="2" algn="just"/>
            <a:r>
              <a:rPr lang="en-GB" sz="1800" dirty="0"/>
              <a:t>Administers most of its cases under the SIAC Rules which are adopted by parties</a:t>
            </a:r>
          </a:p>
          <a:p>
            <a:pPr marL="270000" lvl="2" indent="0" algn="just">
              <a:buNone/>
            </a:pPr>
            <a:endParaRPr lang="en-GB" sz="1800" dirty="0"/>
          </a:p>
          <a:p>
            <a:pPr lvl="2" algn="just"/>
            <a:r>
              <a:rPr lang="en-GB" sz="1800" dirty="0"/>
              <a:t>SIAC can also administer arbitrations under any other rules which are agreed to by the parties, e.g. UNICITRAL Arbitration Rules, ICC Rules</a:t>
            </a:r>
          </a:p>
          <a:p>
            <a:pPr lvl="1" algn="just"/>
            <a:endParaRPr lang="en-GB" dirty="0"/>
          </a:p>
          <a:p>
            <a:pPr lvl="2"/>
            <a:endParaRPr lang="en-GB" dirty="0"/>
          </a:p>
        </p:txBody>
      </p:sp>
      <p:sp>
        <p:nvSpPr>
          <p:cNvPr id="11" name="Title 10"/>
          <p:cNvSpPr>
            <a:spLocks noGrp="1"/>
          </p:cNvSpPr>
          <p:nvPr>
            <p:ph type="title"/>
          </p:nvPr>
        </p:nvSpPr>
        <p:spPr/>
        <p:txBody>
          <a:bodyPr/>
          <a:lstStyle/>
          <a:p>
            <a:r>
              <a:rPr lang="en-GB" dirty="0"/>
              <a:t>A. Arbitration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Singapore International Arbitration Centre (“SIAC”)</a:t>
            </a:r>
          </a:p>
        </p:txBody>
      </p:sp>
    </p:spTree>
    <p:extLst>
      <p:ext uri="{BB962C8B-B14F-4D97-AF65-F5344CB8AC3E}">
        <p14:creationId xmlns:p14="http://schemas.microsoft.com/office/powerpoint/2010/main" val="42379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8494" y="1556792"/>
            <a:ext cx="8785101" cy="4680520"/>
          </a:xfrm>
        </p:spPr>
        <p:txBody>
          <a:bodyPr/>
          <a:lstStyle/>
          <a:p>
            <a:pPr lvl="1" algn="just"/>
            <a:endParaRPr lang="en-GB" dirty="0"/>
          </a:p>
          <a:p>
            <a:pPr lvl="1" algn="just"/>
            <a:r>
              <a:rPr lang="en-GB" sz="2200" dirty="0"/>
              <a:t>The SIAC is the top five most preferred arbitral institutions in the world, along with ICC, LCIA, HKIAC and SCC</a:t>
            </a:r>
          </a:p>
          <a:p>
            <a:pPr marL="270000" lvl="2" indent="0" algn="just">
              <a:buNone/>
            </a:pPr>
            <a:r>
              <a:rPr lang="en-GB" sz="1600" dirty="0"/>
              <a:t>(Source: 2015 International Arbitration Survey: Improvements and Innovations in International Arbitration)</a:t>
            </a:r>
          </a:p>
          <a:p>
            <a:pPr marL="270000" lvl="2" indent="0" algn="just">
              <a:buNone/>
            </a:pPr>
            <a:endParaRPr lang="en-GB" sz="1600" dirty="0"/>
          </a:p>
          <a:p>
            <a:pPr marL="270000" lvl="2" indent="0" algn="just">
              <a:buNone/>
            </a:pPr>
            <a:endParaRPr lang="en-GB" sz="1600" dirty="0"/>
          </a:p>
          <a:p>
            <a:pPr lvl="1" algn="just"/>
            <a:r>
              <a:rPr lang="en-GB" sz="2200" dirty="0"/>
              <a:t>Singapore is becoming a world leader in arbitration, challenging established centres for mediation such as London, Paris and Stockholm</a:t>
            </a:r>
          </a:p>
          <a:p>
            <a:pPr marL="270000" lvl="2" indent="0" algn="just">
              <a:buNone/>
            </a:pPr>
            <a:r>
              <a:rPr lang="en-GB" sz="1600" dirty="0"/>
              <a:t>(Source: “</a:t>
            </a:r>
            <a:r>
              <a:rPr lang="en-GB" sz="1600" i="1" dirty="0"/>
              <a:t>Singapore is becoming a world leader in Arbitration</a:t>
            </a:r>
            <a:r>
              <a:rPr lang="en-GB" sz="1600" dirty="0"/>
              <a:t>”, Financial Times (3 June 2016))</a:t>
            </a:r>
          </a:p>
          <a:p>
            <a:pPr lvl="2" algn="just"/>
            <a:endParaRPr lang="en-GB" dirty="0"/>
          </a:p>
          <a:p>
            <a:pPr marL="0" lvl="1" indent="0" algn="just">
              <a:buNone/>
            </a:pPr>
            <a:endParaRPr lang="en-GB" sz="1800" dirty="0"/>
          </a:p>
          <a:p>
            <a:pPr lvl="2"/>
            <a:endParaRPr lang="en-GB" dirty="0"/>
          </a:p>
        </p:txBody>
      </p:sp>
      <p:sp>
        <p:nvSpPr>
          <p:cNvPr id="11" name="Title 10"/>
          <p:cNvSpPr>
            <a:spLocks noGrp="1"/>
          </p:cNvSpPr>
          <p:nvPr>
            <p:ph type="title"/>
          </p:nvPr>
        </p:nvSpPr>
        <p:spPr/>
        <p:txBody>
          <a:bodyPr/>
          <a:lstStyle/>
          <a:p>
            <a:r>
              <a:rPr lang="en-GB" dirty="0"/>
              <a:t>A. Arbitration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Singapore International Arbitration Centre (“SIAC”)</a:t>
            </a:r>
          </a:p>
        </p:txBody>
      </p:sp>
    </p:spTree>
    <p:extLst>
      <p:ext uri="{BB962C8B-B14F-4D97-AF65-F5344CB8AC3E}">
        <p14:creationId xmlns:p14="http://schemas.microsoft.com/office/powerpoint/2010/main" val="25645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7720" y="1360290"/>
            <a:ext cx="8785101" cy="4680520"/>
          </a:xfrm>
        </p:spPr>
        <p:txBody>
          <a:bodyPr/>
          <a:lstStyle/>
          <a:p>
            <a:pPr marL="270000" lvl="2" indent="0" algn="just">
              <a:buNone/>
            </a:pPr>
            <a:endParaRPr lang="en-GB" dirty="0"/>
          </a:p>
          <a:p>
            <a:pPr lvl="1" algn="just"/>
            <a:r>
              <a:rPr lang="en-GB" sz="2200" dirty="0"/>
              <a:t>Case filings in SIAC reached a record high in 2016, which saw 343 cases filed, with the highest ever total sum in dispute of SGD17.13 billion, and the highest sum in dispute of SGD5.02 billion for a single administered case</a:t>
            </a:r>
          </a:p>
          <a:p>
            <a:pPr lvl="2" algn="just"/>
            <a:r>
              <a:rPr lang="en-GB" dirty="0"/>
              <a:t>27% in increase in filings from the 271 cases filed in 2015, and a 55% increase from the 222 cases filed in 2014</a:t>
            </a:r>
          </a:p>
          <a:p>
            <a:pPr marL="270000" lvl="2" indent="0" algn="just">
              <a:buNone/>
            </a:pPr>
            <a:endParaRPr lang="en-GB" sz="1400" dirty="0"/>
          </a:p>
          <a:p>
            <a:pPr lvl="1" algn="just"/>
            <a:r>
              <a:rPr lang="en-GB" sz="2200" dirty="0"/>
              <a:t>80% of new cases filed with SIAC in 2016 were international in nature, and 42% did not involve Singaporean parties</a:t>
            </a:r>
          </a:p>
          <a:p>
            <a:pPr lvl="2" algn="just"/>
            <a:r>
              <a:rPr lang="en-GB" dirty="0"/>
              <a:t>SIAC received cases from parties from 56 jurisdictions</a:t>
            </a:r>
          </a:p>
          <a:p>
            <a:pPr marL="270000" lvl="2" indent="0" algn="just">
              <a:buNone/>
            </a:pPr>
            <a:endParaRPr lang="en-GB" sz="1400" dirty="0"/>
          </a:p>
          <a:p>
            <a:pPr marL="270000" lvl="2" indent="0" algn="just">
              <a:buNone/>
            </a:pPr>
            <a:r>
              <a:rPr lang="en-GB" sz="1600" dirty="0"/>
              <a:t>(Source: SIAC, Annual Report (2016))</a:t>
            </a:r>
          </a:p>
          <a:p>
            <a:pPr marL="270000" lvl="2" indent="0" algn="just">
              <a:buNone/>
            </a:pPr>
            <a:endParaRPr lang="en-GB" sz="1400" dirty="0"/>
          </a:p>
          <a:p>
            <a:pPr lvl="2" algn="just"/>
            <a:endParaRPr lang="en-GB" dirty="0"/>
          </a:p>
          <a:p>
            <a:pPr lvl="2" algn="just"/>
            <a:endParaRPr lang="en-GB" dirty="0"/>
          </a:p>
          <a:p>
            <a:pPr lvl="1" algn="just"/>
            <a:endParaRPr lang="en-GB" sz="1800" dirty="0"/>
          </a:p>
          <a:p>
            <a:pPr lvl="2"/>
            <a:endParaRPr lang="en-GB" dirty="0"/>
          </a:p>
        </p:txBody>
      </p:sp>
      <p:sp>
        <p:nvSpPr>
          <p:cNvPr id="11" name="Title 10"/>
          <p:cNvSpPr>
            <a:spLocks noGrp="1"/>
          </p:cNvSpPr>
          <p:nvPr>
            <p:ph type="title"/>
          </p:nvPr>
        </p:nvSpPr>
        <p:spPr/>
        <p:txBody>
          <a:bodyPr/>
          <a:lstStyle/>
          <a:p>
            <a:r>
              <a:rPr lang="en-GB" dirty="0"/>
              <a:t>A. Arbitration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Singapore International Arbitration Centre (“SIAC”)</a:t>
            </a:r>
          </a:p>
        </p:txBody>
      </p:sp>
    </p:spTree>
    <p:extLst>
      <p:ext uri="{BB962C8B-B14F-4D97-AF65-F5344CB8AC3E}">
        <p14:creationId xmlns:p14="http://schemas.microsoft.com/office/powerpoint/2010/main" val="16854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7720" y="1360290"/>
            <a:ext cx="8785101" cy="4680520"/>
          </a:xfrm>
        </p:spPr>
        <p:txBody>
          <a:bodyPr/>
          <a:lstStyle/>
          <a:p>
            <a:pPr marL="270000" lvl="2" indent="0" algn="just">
              <a:buNone/>
            </a:pPr>
            <a:endParaRPr lang="en-GB" dirty="0"/>
          </a:p>
          <a:p>
            <a:pPr lvl="1" algn="just"/>
            <a:r>
              <a:rPr lang="en-GB" sz="2200" dirty="0"/>
              <a:t>A voluntary and confidential process</a:t>
            </a:r>
          </a:p>
          <a:p>
            <a:pPr marL="0" lvl="1" indent="0" algn="just">
              <a:buNone/>
            </a:pPr>
            <a:endParaRPr lang="en-GB" sz="2200" dirty="0"/>
          </a:p>
          <a:p>
            <a:pPr lvl="1" algn="just"/>
            <a:r>
              <a:rPr lang="en-GB" sz="2200" dirty="0"/>
              <a:t>A neutral third party assists the parties to find a mutually agreeable solution</a:t>
            </a:r>
          </a:p>
          <a:p>
            <a:pPr marL="0" lvl="1" indent="0" algn="just">
              <a:buNone/>
            </a:pPr>
            <a:endParaRPr lang="en-GB" sz="2200" dirty="0"/>
          </a:p>
          <a:p>
            <a:pPr lvl="1" algn="just"/>
            <a:r>
              <a:rPr lang="en-GB" sz="2200" dirty="0"/>
              <a:t>The mediator does not decide the dispute</a:t>
            </a:r>
          </a:p>
          <a:p>
            <a:pPr lvl="1" algn="just"/>
            <a:endParaRPr lang="en-GB" sz="2200" dirty="0"/>
          </a:p>
          <a:p>
            <a:pPr lvl="1" algn="just"/>
            <a:r>
              <a:rPr lang="en-GB" sz="2200" dirty="0"/>
              <a:t>Saves time and costs</a:t>
            </a:r>
          </a:p>
          <a:p>
            <a:pPr marL="0" lvl="1" indent="0" algn="just">
              <a:buNone/>
            </a:pPr>
            <a:endParaRPr lang="en-GB" sz="2200" dirty="0"/>
          </a:p>
          <a:p>
            <a:pPr lvl="1" algn="just"/>
            <a:r>
              <a:rPr lang="en-GB" sz="2200" dirty="0"/>
              <a:t>If successful, settlement agreement reached is binding</a:t>
            </a:r>
          </a:p>
          <a:p>
            <a:pPr marL="0" lvl="1" indent="0" algn="just">
              <a:buNone/>
            </a:pPr>
            <a:endParaRPr lang="en-GB" dirty="0"/>
          </a:p>
          <a:p>
            <a:pPr lvl="1" algn="just"/>
            <a:endParaRPr lang="en-GB" dirty="0"/>
          </a:p>
          <a:p>
            <a:pPr marL="0" lvl="1" indent="0" algn="just">
              <a:buNone/>
            </a:pPr>
            <a:endParaRPr lang="en-GB" sz="1800" dirty="0"/>
          </a:p>
          <a:p>
            <a:pPr lvl="1" algn="just"/>
            <a:endParaRPr lang="en-GB" sz="1800" dirty="0"/>
          </a:p>
          <a:p>
            <a:pPr lvl="2"/>
            <a:endParaRPr lang="en-GB" dirty="0"/>
          </a:p>
        </p:txBody>
      </p:sp>
      <p:sp>
        <p:nvSpPr>
          <p:cNvPr id="11" name="Title 10"/>
          <p:cNvSpPr>
            <a:spLocks noGrp="1"/>
          </p:cNvSpPr>
          <p:nvPr>
            <p:ph type="title"/>
          </p:nvPr>
        </p:nvSpPr>
        <p:spPr/>
        <p:txBody>
          <a:bodyPr/>
          <a:lstStyle/>
          <a:p>
            <a:r>
              <a:rPr lang="en-GB" dirty="0"/>
              <a:t>B. Mediation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9159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2705" y="908720"/>
            <a:ext cx="8785101" cy="4680520"/>
          </a:xfrm>
        </p:spPr>
        <p:txBody>
          <a:bodyPr/>
          <a:lstStyle/>
          <a:p>
            <a:pPr marL="270000" lvl="2" indent="0" algn="just">
              <a:buNone/>
            </a:pPr>
            <a:endParaRPr lang="en-GB" dirty="0"/>
          </a:p>
          <a:p>
            <a:pPr marL="540000" lvl="3" indent="0" algn="just">
              <a:buNone/>
            </a:pPr>
            <a:endParaRPr lang="en-GB" sz="1800" dirty="0"/>
          </a:p>
          <a:p>
            <a:pPr lvl="1" algn="just"/>
            <a:r>
              <a:rPr lang="en-GB" sz="2200" dirty="0"/>
              <a:t>Private mediation</a:t>
            </a:r>
          </a:p>
          <a:p>
            <a:pPr marL="0" lvl="1" indent="0" algn="just">
              <a:buNone/>
            </a:pPr>
            <a:endParaRPr lang="en-GB" sz="2200" dirty="0"/>
          </a:p>
          <a:p>
            <a:pPr lvl="2" algn="just"/>
            <a:r>
              <a:rPr lang="en-GB" dirty="0"/>
              <a:t>Spear-headed by the Singapore Mediation Centre (“SMC”) and the Singapore International Mediation Centre (“SIMC”)</a:t>
            </a:r>
          </a:p>
          <a:p>
            <a:pPr marL="270000" lvl="2" indent="0" algn="just">
              <a:buNone/>
            </a:pPr>
            <a:endParaRPr lang="en-GB" dirty="0"/>
          </a:p>
          <a:p>
            <a:pPr lvl="2" algn="just"/>
            <a:r>
              <a:rPr lang="en-GB" dirty="0"/>
              <a:t>SMC focuses on domestic disputes, whereas the SIMC focuses on international commercial disputes</a:t>
            </a:r>
          </a:p>
          <a:p>
            <a:pPr lvl="1" algn="just"/>
            <a:endParaRPr lang="en-GB" dirty="0"/>
          </a:p>
          <a:p>
            <a:pPr marL="0" lvl="1" indent="0" algn="just">
              <a:buNone/>
            </a:pPr>
            <a:endParaRPr lang="en-GB" sz="1800" dirty="0"/>
          </a:p>
          <a:p>
            <a:pPr lvl="1" algn="just"/>
            <a:endParaRPr lang="en-GB" sz="1800" dirty="0"/>
          </a:p>
          <a:p>
            <a:pPr lvl="2"/>
            <a:endParaRPr lang="en-GB" dirty="0"/>
          </a:p>
        </p:txBody>
      </p:sp>
      <p:sp>
        <p:nvSpPr>
          <p:cNvPr id="11" name="Title 10"/>
          <p:cNvSpPr>
            <a:spLocks noGrp="1"/>
          </p:cNvSpPr>
          <p:nvPr>
            <p:ph type="title"/>
          </p:nvPr>
        </p:nvSpPr>
        <p:spPr/>
        <p:txBody>
          <a:bodyPr/>
          <a:lstStyle/>
          <a:p>
            <a:r>
              <a:rPr lang="en-GB" dirty="0"/>
              <a:t>B. Mediation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pic>
        <p:nvPicPr>
          <p:cNvPr id="7"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62649"/>
            <a:ext cx="9906000" cy="1340768"/>
          </a:xfrm>
          <a:prstGeom prst="rect">
            <a:avLst/>
          </a:prstGeom>
          <a:noFill/>
        </p:spPr>
      </p:pic>
    </p:spTree>
    <p:extLst>
      <p:ext uri="{BB962C8B-B14F-4D97-AF65-F5344CB8AC3E}">
        <p14:creationId xmlns:p14="http://schemas.microsoft.com/office/powerpoint/2010/main" val="59817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7720" y="1360290"/>
            <a:ext cx="8785101" cy="4680520"/>
          </a:xfrm>
        </p:spPr>
        <p:txBody>
          <a:bodyPr/>
          <a:lstStyle/>
          <a:p>
            <a:pPr marL="270000" lvl="2" indent="0" algn="just">
              <a:buNone/>
            </a:pPr>
            <a:endParaRPr lang="en-GB" dirty="0"/>
          </a:p>
          <a:p>
            <a:pPr lvl="1" algn="just"/>
            <a:r>
              <a:rPr lang="en-GB" sz="2200" dirty="0"/>
              <a:t>Launched on 5 November 2014</a:t>
            </a:r>
          </a:p>
          <a:p>
            <a:pPr marL="0" lvl="1" indent="0" algn="just">
              <a:buNone/>
            </a:pPr>
            <a:endParaRPr lang="en-GB" sz="2200" dirty="0"/>
          </a:p>
          <a:p>
            <a:pPr lvl="1" algn="just"/>
            <a:r>
              <a:rPr lang="en-GB" sz="2200" dirty="0"/>
              <a:t>To target the needs of parties in cross-border commercial disputes</a:t>
            </a:r>
          </a:p>
          <a:p>
            <a:pPr marL="0" lvl="1" indent="0" algn="just">
              <a:buNone/>
            </a:pPr>
            <a:endParaRPr lang="en-GB" sz="2200" dirty="0"/>
          </a:p>
          <a:p>
            <a:pPr lvl="1" algn="just"/>
            <a:r>
              <a:rPr lang="en-GB" sz="2200" dirty="0"/>
              <a:t>SIMC’s panel of mediator comprises over 65 experienced mediators from Africa, Asia, Australasia, Europe as well as South and North America</a:t>
            </a:r>
          </a:p>
          <a:p>
            <a:pPr marL="0" lvl="1" indent="0" algn="just">
              <a:buNone/>
            </a:pPr>
            <a:endParaRPr lang="en-GB" sz="2200" dirty="0"/>
          </a:p>
          <a:p>
            <a:pPr lvl="1" algn="just"/>
            <a:r>
              <a:rPr lang="en-GB" sz="2200" dirty="0"/>
              <a:t>SIMC also has an international panel of over 65 technical experts who can assist the mediator in complex commercial disputes involving technical questions</a:t>
            </a:r>
          </a:p>
          <a:p>
            <a:pPr marL="0" lvl="1" indent="0" algn="just">
              <a:buNone/>
            </a:pPr>
            <a:endParaRPr lang="en-GB" dirty="0"/>
          </a:p>
          <a:p>
            <a:pPr lvl="1" algn="just"/>
            <a:endParaRPr lang="en-GB" dirty="0"/>
          </a:p>
          <a:p>
            <a:pPr marL="0" lvl="1" indent="0" algn="just">
              <a:buNone/>
            </a:pPr>
            <a:endParaRPr lang="en-GB" sz="1800" dirty="0"/>
          </a:p>
          <a:p>
            <a:pPr lvl="1" algn="just"/>
            <a:endParaRPr lang="en-GB" sz="1800" dirty="0"/>
          </a:p>
          <a:p>
            <a:pPr lvl="2"/>
            <a:endParaRPr lang="en-GB" dirty="0"/>
          </a:p>
        </p:txBody>
      </p:sp>
      <p:sp>
        <p:nvSpPr>
          <p:cNvPr id="11" name="Title 10"/>
          <p:cNvSpPr>
            <a:spLocks noGrp="1"/>
          </p:cNvSpPr>
          <p:nvPr>
            <p:ph type="title"/>
          </p:nvPr>
        </p:nvSpPr>
        <p:spPr/>
        <p:txBody>
          <a:bodyPr/>
          <a:lstStyle/>
          <a:p>
            <a:r>
              <a:rPr lang="en-GB" dirty="0"/>
              <a:t>B. Mediation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Singapore International Mediation Centre (“SIMC”)</a:t>
            </a:r>
          </a:p>
        </p:txBody>
      </p:sp>
    </p:spTree>
    <p:extLst>
      <p:ext uri="{BB962C8B-B14F-4D97-AF65-F5344CB8AC3E}">
        <p14:creationId xmlns:p14="http://schemas.microsoft.com/office/powerpoint/2010/main" val="222084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fade">
                                      <p:cBhvr>
                                        <p:cTn id="1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87" r="9687"/>
          <a:stretch>
            <a:fillRect/>
          </a:stretch>
        </p:blipFill>
        <p:spPr/>
      </p:pic>
      <p:sp>
        <p:nvSpPr>
          <p:cNvPr id="2" name="Title 1"/>
          <p:cNvSpPr>
            <a:spLocks noGrp="1"/>
          </p:cNvSpPr>
          <p:nvPr>
            <p:ph type="title"/>
          </p:nvPr>
        </p:nvSpPr>
        <p:spPr/>
        <p:txBody>
          <a:bodyPr/>
          <a:lstStyle/>
          <a:p>
            <a:r>
              <a:rPr lang="en-GB" sz="2800" dirty="0"/>
              <a:t>CIVIL LITIGATION IN SINGAPORE</a:t>
            </a:r>
          </a:p>
        </p:txBody>
      </p:sp>
      <p:sp>
        <p:nvSpPr>
          <p:cNvPr id="3" name="Text Placeholder 2"/>
          <p:cNvSpPr>
            <a:spLocks noGrp="1"/>
          </p:cNvSpPr>
          <p:nvPr>
            <p:ph type="body" idx="1"/>
          </p:nvPr>
        </p:nvSpPr>
        <p:spPr/>
        <p:txBody>
          <a:bodyPr/>
          <a:lstStyle/>
          <a:p>
            <a:r>
              <a:rPr lang="en-GB" sz="1800" i="1" dirty="0"/>
              <a:t>An overview of the organisation of the courts</a:t>
            </a:r>
          </a:p>
          <a:p>
            <a:endParaRPr lang="en-GB" dirty="0"/>
          </a:p>
        </p:txBody>
      </p:sp>
      <p:sp>
        <p:nvSpPr>
          <p:cNvPr id="10" name="TextBox 9"/>
          <p:cNvSpPr txBox="1"/>
          <p:nvPr/>
        </p:nvSpPr>
        <p:spPr>
          <a:xfrm>
            <a:off x="6824606" y="3773075"/>
            <a:ext cx="2736304" cy="1692771"/>
          </a:xfrm>
          <a:prstGeom prst="rect">
            <a:avLst/>
          </a:prstGeom>
          <a:noFill/>
        </p:spPr>
        <p:txBody>
          <a:bodyPr wrap="square" lIns="0" tIns="0" rIns="0" bIns="0" rtlCol="0">
            <a:spAutoFit/>
          </a:bodyPr>
          <a:lstStyle/>
          <a:p>
            <a:pPr marL="457200" indent="-457200">
              <a:buFont typeface="+mj-lt"/>
              <a:buAutoNum type="alphaUcPeriod"/>
            </a:pPr>
            <a:r>
              <a:rPr lang="en-GB" sz="2200" dirty="0"/>
              <a:t>State Courts</a:t>
            </a:r>
          </a:p>
          <a:p>
            <a:pPr marL="457200" indent="-457200">
              <a:buFont typeface="+mj-lt"/>
              <a:buAutoNum type="alphaUcPeriod"/>
            </a:pPr>
            <a:endParaRPr lang="en-GB" sz="2200" dirty="0"/>
          </a:p>
          <a:p>
            <a:pPr marL="457200" indent="-457200">
              <a:buFont typeface="+mj-lt"/>
              <a:buAutoNum type="alphaUcPeriod"/>
            </a:pPr>
            <a:r>
              <a:rPr lang="en-GB" sz="2200" dirty="0"/>
              <a:t>High Court</a:t>
            </a:r>
            <a:endParaRPr lang="en-GB" sz="2400" dirty="0"/>
          </a:p>
          <a:p>
            <a:endParaRPr lang="en-GB" sz="2200" dirty="0"/>
          </a:p>
          <a:p>
            <a:pPr marL="457200" indent="-457200">
              <a:buFont typeface="+mj-lt"/>
              <a:buAutoNum type="alphaUcPeriod" startAt="3"/>
            </a:pPr>
            <a:r>
              <a:rPr lang="en-GB" sz="2200" dirty="0"/>
              <a:t>Court of Appeal</a:t>
            </a:r>
          </a:p>
        </p:txBody>
      </p:sp>
    </p:spTree>
    <p:extLst>
      <p:ext uri="{BB962C8B-B14F-4D97-AF65-F5344CB8AC3E}">
        <p14:creationId xmlns:p14="http://schemas.microsoft.com/office/powerpoint/2010/main" val="38473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2705" y="1052513"/>
            <a:ext cx="8785101" cy="5256807"/>
          </a:xfrm>
        </p:spPr>
        <p:txBody>
          <a:bodyPr/>
          <a:lstStyle/>
          <a:p>
            <a:pPr marL="270000" lvl="2" indent="0" algn="just">
              <a:buNone/>
            </a:pPr>
            <a:endParaRPr lang="en-GB" dirty="0"/>
          </a:p>
          <a:p>
            <a:pPr lvl="1" algn="just"/>
            <a:r>
              <a:rPr lang="en-GB" sz="2200" dirty="0"/>
              <a:t>Arb-Med-Arb Protocol between the SIAC and SIMC</a:t>
            </a:r>
          </a:p>
          <a:p>
            <a:pPr lvl="1" algn="just"/>
            <a:endParaRPr lang="en-GB" dirty="0"/>
          </a:p>
          <a:p>
            <a:pPr lvl="2" algn="just"/>
            <a:r>
              <a:rPr lang="en-GB" sz="1800" dirty="0"/>
              <a:t>Arb-Med-Arb is a process where a dispute is referred to arbitration before parties attempt mediation (to be completed in 8 weeks, unless deadline is extended)</a:t>
            </a:r>
          </a:p>
          <a:p>
            <a:pPr marL="270000" lvl="2" indent="0" algn="just">
              <a:buNone/>
            </a:pPr>
            <a:endParaRPr lang="en-GB" sz="1800" dirty="0"/>
          </a:p>
          <a:p>
            <a:pPr lvl="2" algn="just"/>
            <a:r>
              <a:rPr lang="en-GB" sz="1800" dirty="0"/>
              <a:t>If the parties are able to settle their dispute through mediation, their mediated settlement agreement through the Arb-Med-Arb Protocol may be made a consent award, i.e. the settlement agreement will be passed to the arbitral tribunal who may render a consent award on the terms agreed to by parties</a:t>
            </a:r>
          </a:p>
          <a:p>
            <a:pPr lvl="2" algn="just"/>
            <a:endParaRPr lang="en-GB" sz="1800" dirty="0"/>
          </a:p>
          <a:p>
            <a:pPr lvl="2" algn="just"/>
            <a:r>
              <a:rPr lang="en-GB" sz="1800" dirty="0"/>
              <a:t>The consent award is generally accepted as an arbitral award, and is generally enforceable in over 150 countries under the New York Convention </a:t>
            </a:r>
          </a:p>
          <a:p>
            <a:pPr marL="270000" lvl="2" indent="0" algn="just">
              <a:buNone/>
            </a:pPr>
            <a:endParaRPr lang="en-GB" sz="1800" dirty="0"/>
          </a:p>
          <a:p>
            <a:pPr lvl="2" algn="just"/>
            <a:r>
              <a:rPr lang="en-GB" sz="1800" dirty="0"/>
              <a:t>If parties are unable to resolve through mediation, then the arbitration proceedings shall resume</a:t>
            </a:r>
          </a:p>
          <a:p>
            <a:pPr lvl="2" algn="just"/>
            <a:endParaRPr lang="en-GB" sz="1800" dirty="0"/>
          </a:p>
          <a:p>
            <a:pPr lvl="2" algn="just"/>
            <a:endParaRPr lang="en-GB" dirty="0"/>
          </a:p>
          <a:p>
            <a:pPr lvl="2" algn="just"/>
            <a:endParaRPr lang="en-GB" dirty="0"/>
          </a:p>
          <a:p>
            <a:pPr lvl="1" algn="just"/>
            <a:endParaRPr lang="en-GB" dirty="0"/>
          </a:p>
          <a:p>
            <a:pPr marL="0" lvl="1" indent="0" algn="just">
              <a:buNone/>
            </a:pPr>
            <a:endParaRPr lang="en-GB" sz="1800" dirty="0"/>
          </a:p>
          <a:p>
            <a:pPr lvl="1" algn="just"/>
            <a:endParaRPr lang="en-GB" sz="1800" dirty="0"/>
          </a:p>
          <a:p>
            <a:pPr lvl="2"/>
            <a:endParaRPr lang="en-GB" dirty="0"/>
          </a:p>
        </p:txBody>
      </p:sp>
      <p:sp>
        <p:nvSpPr>
          <p:cNvPr id="11" name="Title 10"/>
          <p:cNvSpPr>
            <a:spLocks noGrp="1"/>
          </p:cNvSpPr>
          <p:nvPr>
            <p:ph type="title"/>
          </p:nvPr>
        </p:nvSpPr>
        <p:spPr/>
        <p:txBody>
          <a:bodyPr/>
          <a:lstStyle/>
          <a:p>
            <a:r>
              <a:rPr lang="en-GB" dirty="0"/>
              <a:t>B. Mediation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SIMC</a:t>
            </a:r>
          </a:p>
        </p:txBody>
      </p:sp>
    </p:spTree>
    <p:extLst>
      <p:ext uri="{BB962C8B-B14F-4D97-AF65-F5344CB8AC3E}">
        <p14:creationId xmlns:p14="http://schemas.microsoft.com/office/powerpoint/2010/main" val="37623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7720" y="1360290"/>
            <a:ext cx="8785101" cy="4680520"/>
          </a:xfrm>
        </p:spPr>
        <p:txBody>
          <a:bodyPr/>
          <a:lstStyle/>
          <a:p>
            <a:pPr marL="270000" lvl="2" indent="0" algn="just">
              <a:buNone/>
            </a:pPr>
            <a:endParaRPr lang="en-GB" dirty="0"/>
          </a:p>
          <a:p>
            <a:pPr lvl="1" algn="just"/>
            <a:r>
              <a:rPr lang="en-GB" dirty="0"/>
              <a:t>Cases received in 2015 ranged from S$5 million to more than S$600 million, from various industries such as aviation, construction, shipping, oil and gas, joint ventures and partnerships, and the sale and supply of goods and services</a:t>
            </a:r>
          </a:p>
          <a:p>
            <a:pPr marL="0" lvl="1" indent="0" algn="just">
              <a:buNone/>
            </a:pPr>
            <a:endParaRPr lang="en-GB" dirty="0"/>
          </a:p>
          <a:p>
            <a:pPr lvl="1" algn="just"/>
            <a:r>
              <a:rPr lang="en-GB" dirty="0"/>
              <a:t>Out of the 38 cases received from inception to-date, only 21% were not settled</a:t>
            </a:r>
            <a:r>
              <a:rPr lang="en-GB"/>
              <a:t>. </a:t>
            </a:r>
          </a:p>
          <a:p>
            <a:pPr marL="0" lvl="1" indent="0" algn="just">
              <a:buNone/>
            </a:pPr>
            <a:endParaRPr lang="en-GB"/>
          </a:p>
          <a:p>
            <a:pPr lvl="1" algn="just"/>
            <a:r>
              <a:rPr lang="en-GB" dirty="0"/>
              <a:t>9 out of these 38 cases were SIAC-SIMC Arb-Med-Arb cases</a:t>
            </a:r>
          </a:p>
          <a:p>
            <a:pPr marL="0" lvl="1" indent="0" algn="just">
              <a:buNone/>
            </a:pPr>
            <a:endParaRPr lang="en-GB" dirty="0"/>
          </a:p>
          <a:p>
            <a:pPr lvl="1" algn="just"/>
            <a:endParaRPr lang="en-GB" dirty="0"/>
          </a:p>
        </p:txBody>
      </p:sp>
      <p:sp>
        <p:nvSpPr>
          <p:cNvPr id="11" name="Title 10"/>
          <p:cNvSpPr>
            <a:spLocks noGrp="1"/>
          </p:cNvSpPr>
          <p:nvPr>
            <p:ph type="title"/>
          </p:nvPr>
        </p:nvSpPr>
        <p:spPr/>
        <p:txBody>
          <a:bodyPr/>
          <a:lstStyle/>
          <a:p>
            <a:r>
              <a:rPr lang="en-GB" dirty="0"/>
              <a:t>B. Mediation</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SIMC</a:t>
            </a:r>
          </a:p>
        </p:txBody>
      </p:sp>
    </p:spTree>
    <p:extLst>
      <p:ext uri="{BB962C8B-B14F-4D97-AF65-F5344CB8AC3E}">
        <p14:creationId xmlns:p14="http://schemas.microsoft.com/office/powerpoint/2010/main" val="18147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8784" y="3140968"/>
            <a:ext cx="4392488" cy="1354217"/>
          </a:xfrm>
          <a:prstGeom prst="rect">
            <a:avLst/>
          </a:prstGeom>
          <a:noFill/>
        </p:spPr>
        <p:txBody>
          <a:bodyPr wrap="square" lIns="0" tIns="0" rIns="0" bIns="0" rtlCol="0">
            <a:spAutoFit/>
          </a:bodyPr>
          <a:lstStyle/>
          <a:p>
            <a:r>
              <a:rPr lang="en-GB" sz="8800" dirty="0">
                <a:solidFill>
                  <a:schemeClr val="accent2">
                    <a:lumMod val="20000"/>
                    <a:lumOff val="80000"/>
                  </a:schemeClr>
                </a:solidFill>
              </a:rPr>
              <a:t>The End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88" y="188640"/>
            <a:ext cx="9217024" cy="2804074"/>
          </a:xfrm>
          <a:prstGeom prst="rect">
            <a:avLst/>
          </a:prstGeom>
        </p:spPr>
      </p:pic>
      <p:sp>
        <p:nvSpPr>
          <p:cNvPr id="4" name="AutoShape 2" descr="https://apacmail.kennedyslaw.com/owa/service.svc/s/GetFileAttachment?id=AAMkADE3NjExNThkLWI3NGYtNDI3NC05MDA3LTNiNzNhZjk4YTFmZABGAAAAAAD6cTDmZRm2QKUmDKSKx08JBwDtyZ0ak%2BlwQrfXxvKo3obpAAAAAAENAADtyZ0ak%2BlwQrfXxvKo3obpAAJDCPSlAAABEgAQAIHHGCYWck9FnutCxIGchkw%3D&amp;isImagePreview=True&amp;X-OWA-CANARY=nhsYD6D1qUCUlM9T0UIrElMD_jAVENUINXMcn0tJO0KB60Hf0FxfuOt052GsIpDoGbZREqz_u8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8121352" y="4005064"/>
            <a:ext cx="1512168" cy="2000548"/>
          </a:xfrm>
          <a:prstGeom prst="rect">
            <a:avLst/>
          </a:prstGeom>
          <a:noFill/>
        </p:spPr>
        <p:txBody>
          <a:bodyPr wrap="square" lIns="0" tIns="0" rIns="0" bIns="0" rtlCol="0">
            <a:spAutoFit/>
          </a:bodyPr>
          <a:lstStyle/>
          <a:p>
            <a:r>
              <a:rPr lang="en-GB" sz="1000" b="1" u="sng" dirty="0">
                <a:solidFill>
                  <a:schemeClr val="bg1"/>
                </a:solidFill>
              </a:rPr>
              <a:t>Disclaimer</a:t>
            </a:r>
            <a:r>
              <a:rPr lang="en-GB" sz="1000" b="1" dirty="0">
                <a:solidFill>
                  <a:schemeClr val="bg1"/>
                </a:solidFill>
              </a:rPr>
              <a:t>: </a:t>
            </a:r>
            <a:r>
              <a:rPr lang="en-GB" sz="1000" dirty="0">
                <a:solidFill>
                  <a:schemeClr val="bg1"/>
                </a:solidFill>
              </a:rPr>
              <a:t>The copyright in this document is owned by Kennedys Legal Solutions. No part of this document may be reproduced without our prior permission. The information in this update does not constitute legal advice and should not form the basis of your decision as to any course of action.</a:t>
            </a:r>
          </a:p>
        </p:txBody>
      </p:sp>
    </p:spTree>
    <p:extLst>
      <p:ext uri="{BB962C8B-B14F-4D97-AF65-F5344CB8AC3E}">
        <p14:creationId xmlns:p14="http://schemas.microsoft.com/office/powerpoint/2010/main" val="257640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Singapore Legal Hierarchy </a:t>
            </a:r>
          </a:p>
        </p:txBody>
      </p:sp>
      <p:sp>
        <p:nvSpPr>
          <p:cNvPr id="7" name="Rectangle 6"/>
          <p:cNvSpPr/>
          <p:nvPr/>
        </p:nvSpPr>
        <p:spPr>
          <a:xfrm>
            <a:off x="3577299" y="1325322"/>
            <a:ext cx="2664296" cy="576064"/>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F"/>
                </a:solidFill>
              </a:rPr>
              <a:t>Court of Appeal</a:t>
            </a:r>
          </a:p>
          <a:p>
            <a:pPr algn="ctr"/>
            <a:r>
              <a:rPr lang="en-GB" sz="1200" b="1" dirty="0">
                <a:solidFill>
                  <a:srgbClr val="FFFFFF"/>
                </a:solidFill>
              </a:rPr>
              <a:t>(final court of appeal)</a:t>
            </a:r>
          </a:p>
        </p:txBody>
      </p:sp>
      <p:sp>
        <p:nvSpPr>
          <p:cNvPr id="13" name="Rectangle 12"/>
          <p:cNvSpPr/>
          <p:nvPr/>
        </p:nvSpPr>
        <p:spPr>
          <a:xfrm>
            <a:off x="3577299" y="2267930"/>
            <a:ext cx="2664296" cy="57606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High Court</a:t>
            </a:r>
          </a:p>
          <a:p>
            <a:pPr algn="ctr"/>
            <a:r>
              <a:rPr lang="en-GB" sz="1200" b="1" dirty="0">
                <a:solidFill>
                  <a:schemeClr val="bg1"/>
                </a:solidFill>
              </a:rPr>
              <a:t>(appellant and original jurisdiction)</a:t>
            </a:r>
          </a:p>
        </p:txBody>
      </p:sp>
      <p:sp>
        <p:nvSpPr>
          <p:cNvPr id="19" name="Rectangle 18"/>
          <p:cNvSpPr/>
          <p:nvPr/>
        </p:nvSpPr>
        <p:spPr>
          <a:xfrm>
            <a:off x="3577299" y="3209517"/>
            <a:ext cx="2664296" cy="57606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State Courts </a:t>
            </a:r>
          </a:p>
          <a:p>
            <a:pPr algn="ctr"/>
            <a:r>
              <a:rPr lang="en-GB" sz="1200" b="1" dirty="0">
                <a:solidFill>
                  <a:schemeClr val="bg1"/>
                </a:solidFill>
              </a:rPr>
              <a:t>(original jurisdiction)</a:t>
            </a:r>
          </a:p>
        </p:txBody>
      </p:sp>
      <p:sp>
        <p:nvSpPr>
          <p:cNvPr id="21" name="Rectangle 20"/>
          <p:cNvSpPr/>
          <p:nvPr/>
        </p:nvSpPr>
        <p:spPr>
          <a:xfrm>
            <a:off x="716026" y="4295955"/>
            <a:ext cx="1584176"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District Court</a:t>
            </a:r>
          </a:p>
        </p:txBody>
      </p:sp>
      <p:sp>
        <p:nvSpPr>
          <p:cNvPr id="22" name="Rectangle 21"/>
          <p:cNvSpPr/>
          <p:nvPr/>
        </p:nvSpPr>
        <p:spPr>
          <a:xfrm>
            <a:off x="2763658" y="4290881"/>
            <a:ext cx="1584176"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Magistrates’ Court</a:t>
            </a:r>
          </a:p>
        </p:txBody>
      </p:sp>
      <p:sp>
        <p:nvSpPr>
          <p:cNvPr id="23" name="Rectangle 22"/>
          <p:cNvSpPr/>
          <p:nvPr/>
        </p:nvSpPr>
        <p:spPr>
          <a:xfrm>
            <a:off x="4909447" y="4290881"/>
            <a:ext cx="1584176"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Coroners’ Court</a:t>
            </a:r>
          </a:p>
        </p:txBody>
      </p:sp>
      <p:sp>
        <p:nvSpPr>
          <p:cNvPr id="26" name="Rectangle 25"/>
          <p:cNvSpPr/>
          <p:nvPr/>
        </p:nvSpPr>
        <p:spPr>
          <a:xfrm>
            <a:off x="7150911" y="4291902"/>
            <a:ext cx="1584176"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Small Claims Tribunal</a:t>
            </a:r>
          </a:p>
        </p:txBody>
      </p:sp>
      <p:sp>
        <p:nvSpPr>
          <p:cNvPr id="28" name="Rectangle 27"/>
          <p:cNvSpPr/>
          <p:nvPr/>
        </p:nvSpPr>
        <p:spPr>
          <a:xfrm>
            <a:off x="7311692" y="2267930"/>
            <a:ext cx="1584176" cy="5760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Singapore International Commercial Court</a:t>
            </a:r>
          </a:p>
        </p:txBody>
      </p:sp>
      <p:cxnSp>
        <p:nvCxnSpPr>
          <p:cNvPr id="37" name="Straight Arrow Connector 36"/>
          <p:cNvCxnSpPr/>
          <p:nvPr/>
        </p:nvCxnSpPr>
        <p:spPr>
          <a:xfrm flipV="1">
            <a:off x="4909447" y="1881584"/>
            <a:ext cx="0" cy="3863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909447" y="2806990"/>
            <a:ext cx="0" cy="3863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909447" y="3801763"/>
            <a:ext cx="0" cy="13129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486056" y="3925358"/>
            <a:ext cx="6456943" cy="1527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486056" y="3940631"/>
            <a:ext cx="0" cy="34822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78938" y="3932994"/>
            <a:ext cx="0" cy="3502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3" idx="0"/>
          </p:cNvCxnSpPr>
          <p:nvPr/>
        </p:nvCxnSpPr>
        <p:spPr>
          <a:xfrm flipV="1">
            <a:off x="5701535" y="3940631"/>
            <a:ext cx="0" cy="35025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7942999" y="3925358"/>
            <a:ext cx="0" cy="34822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28" idx="1"/>
          </p:cNvCxnSpPr>
          <p:nvPr/>
        </p:nvCxnSpPr>
        <p:spPr>
          <a:xfrm>
            <a:off x="6241595" y="2555962"/>
            <a:ext cx="107009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9" grpId="0" animBg="1"/>
      <p:bldP spid="21" grpId="0" animBg="1"/>
      <p:bldP spid="22" grpId="0" animBg="1"/>
      <p:bldP spid="23"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2705" y="1628799"/>
            <a:ext cx="8785101" cy="4302877"/>
          </a:xfrm>
        </p:spPr>
        <p:txBody>
          <a:bodyPr/>
          <a:lstStyle/>
          <a:p>
            <a:pPr lvl="1"/>
            <a:r>
              <a:rPr lang="en-GB" sz="2400" dirty="0"/>
              <a:t>Jurisdiction (civil)</a:t>
            </a:r>
          </a:p>
          <a:p>
            <a:pPr marL="0" lvl="1" indent="0">
              <a:buNone/>
            </a:pPr>
            <a:endParaRPr lang="en-GB" sz="2400" dirty="0"/>
          </a:p>
          <a:p>
            <a:pPr lvl="2"/>
            <a:r>
              <a:rPr lang="en-GB" dirty="0"/>
              <a:t>District Courts: up to $250,000</a:t>
            </a:r>
          </a:p>
          <a:p>
            <a:pPr lvl="3">
              <a:buFont typeface="Courier New" panose="02070309020205020404" pitchFamily="49" charset="0"/>
              <a:buChar char="o"/>
            </a:pPr>
            <a:r>
              <a:rPr lang="en-GB" sz="1800" i="1" dirty="0" err="1"/>
              <a:t>wef</a:t>
            </a:r>
            <a:r>
              <a:rPr lang="en-GB" sz="1800" i="1" dirty="0"/>
              <a:t> 01/12/16: up to $500,000 for claims arising from road traffic accidents and claims for personal injuries resulting from industrial accidents</a:t>
            </a:r>
          </a:p>
          <a:p>
            <a:pPr marL="540000" lvl="3" indent="0">
              <a:buNone/>
            </a:pPr>
            <a:endParaRPr lang="en-GB" dirty="0"/>
          </a:p>
          <a:p>
            <a:pPr lvl="2"/>
            <a:r>
              <a:rPr lang="en-GB" dirty="0"/>
              <a:t>Magistrates’ Courts: up to $60,000</a:t>
            </a:r>
          </a:p>
          <a:p>
            <a:pPr marL="270000" lvl="2" indent="0">
              <a:buNone/>
            </a:pPr>
            <a:endParaRPr lang="en-GB" dirty="0"/>
          </a:p>
          <a:p>
            <a:pPr lvl="2"/>
            <a:r>
              <a:rPr lang="en-GB" dirty="0"/>
              <a:t>Small Claims Tribunal: up to $10,000 ($20,000 with consent)</a:t>
            </a:r>
          </a:p>
          <a:p>
            <a:pPr marL="270000" lvl="2" indent="0">
              <a:buNone/>
            </a:pPr>
            <a:endParaRPr lang="en-GB" dirty="0"/>
          </a:p>
        </p:txBody>
      </p:sp>
      <p:sp>
        <p:nvSpPr>
          <p:cNvPr id="11" name="Title 10"/>
          <p:cNvSpPr>
            <a:spLocks noGrp="1"/>
          </p:cNvSpPr>
          <p:nvPr>
            <p:ph type="title"/>
          </p:nvPr>
        </p:nvSpPr>
        <p:spPr/>
        <p:txBody>
          <a:bodyPr/>
          <a:lstStyle/>
          <a:p>
            <a:r>
              <a:rPr lang="en-GB" dirty="0"/>
              <a:t>Civil Litigation - State Courts </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3042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2705" y="1364688"/>
            <a:ext cx="8785101" cy="4968552"/>
          </a:xfrm>
        </p:spPr>
        <p:txBody>
          <a:bodyPr/>
          <a:lstStyle/>
          <a:p>
            <a:pPr marL="0" lvl="1" indent="0" algn="just">
              <a:buNone/>
            </a:pPr>
            <a:endParaRPr lang="en-GB" dirty="0"/>
          </a:p>
          <a:p>
            <a:pPr lvl="1" algn="just"/>
            <a:r>
              <a:rPr lang="en-GB" sz="2400" dirty="0"/>
              <a:t>Part of the Supreme Court of Singapore</a:t>
            </a:r>
          </a:p>
          <a:p>
            <a:pPr lvl="1" algn="just"/>
            <a:endParaRPr lang="en-GB" sz="2400" dirty="0"/>
          </a:p>
          <a:p>
            <a:pPr lvl="1" algn="just"/>
            <a:r>
              <a:rPr lang="en-GB" sz="2400" dirty="0"/>
              <a:t>Jurisdiction (civil cases): more than $250,000</a:t>
            </a:r>
          </a:p>
          <a:p>
            <a:pPr lvl="1" algn="just"/>
            <a:endParaRPr lang="en-GB" dirty="0"/>
          </a:p>
          <a:p>
            <a:pPr lvl="1" algn="just"/>
            <a:endParaRPr lang="en-GB" sz="1800" dirty="0"/>
          </a:p>
          <a:p>
            <a:pPr lvl="1" algn="just"/>
            <a:endParaRPr lang="en-GB" sz="1800" dirty="0"/>
          </a:p>
          <a:p>
            <a:pPr marL="270000" lvl="2" indent="0">
              <a:buNone/>
            </a:pPr>
            <a:endParaRPr lang="en-GB" dirty="0"/>
          </a:p>
        </p:txBody>
      </p:sp>
      <p:sp>
        <p:nvSpPr>
          <p:cNvPr id="11" name="Title 10"/>
          <p:cNvSpPr>
            <a:spLocks noGrp="1"/>
          </p:cNvSpPr>
          <p:nvPr>
            <p:ph type="title"/>
          </p:nvPr>
        </p:nvSpPr>
        <p:spPr/>
        <p:txBody>
          <a:bodyPr/>
          <a:lstStyle/>
          <a:p>
            <a:r>
              <a:rPr lang="en-GB" dirty="0"/>
              <a:t>Civil Litigation - High Court </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17393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244803"/>
            <a:ext cx="8785101" cy="4968552"/>
          </a:xfrm>
        </p:spPr>
        <p:txBody>
          <a:bodyPr/>
          <a:lstStyle/>
          <a:p>
            <a:pPr marL="0" lvl="1" indent="0" algn="just">
              <a:buNone/>
            </a:pPr>
            <a:endParaRPr lang="en-GB" dirty="0"/>
          </a:p>
          <a:p>
            <a:pPr lvl="1" algn="just"/>
            <a:r>
              <a:rPr lang="en-GB" sz="2200" dirty="0"/>
              <a:t>Specialised Lists</a:t>
            </a:r>
          </a:p>
          <a:p>
            <a:pPr lvl="2" algn="just"/>
            <a:r>
              <a:rPr lang="en-GB" dirty="0"/>
              <a:t>Applies to cases in the High Court</a:t>
            </a:r>
          </a:p>
          <a:p>
            <a:pPr lvl="2" algn="just"/>
            <a:endParaRPr lang="en-GB" i="1" dirty="0"/>
          </a:p>
          <a:p>
            <a:pPr lvl="2" algn="just"/>
            <a:r>
              <a:rPr lang="en-GB" dirty="0"/>
              <a:t>For complex &amp; technical cases, the High Court has identified judges who have considerable experience in the following specialist areas of law, for instance:</a:t>
            </a:r>
          </a:p>
          <a:p>
            <a:pPr lvl="3" algn="just"/>
            <a:r>
              <a:rPr lang="en-GB" sz="1800" dirty="0"/>
              <a:t>Building and Construction, Shipbuilding</a:t>
            </a:r>
          </a:p>
          <a:p>
            <a:pPr lvl="3" algn="just"/>
            <a:r>
              <a:rPr lang="en-GB" sz="1800" dirty="0"/>
              <a:t>Finance, Securities, Banking</a:t>
            </a:r>
          </a:p>
          <a:p>
            <a:pPr lvl="3" algn="just"/>
            <a:r>
              <a:rPr lang="en-GB" sz="1800" dirty="0"/>
              <a:t>Company, Insolvency, Trusts</a:t>
            </a:r>
          </a:p>
          <a:p>
            <a:pPr lvl="3" algn="just"/>
            <a:r>
              <a:rPr lang="en-GB" sz="1800" dirty="0"/>
              <a:t>Shipping &amp; Insurance</a:t>
            </a:r>
          </a:p>
          <a:p>
            <a:pPr lvl="3" algn="just"/>
            <a:r>
              <a:rPr lang="en-GB" sz="1800" dirty="0"/>
              <a:t>Intellectual Property/ Information Technology</a:t>
            </a:r>
          </a:p>
          <a:p>
            <a:pPr lvl="3" algn="just"/>
            <a:r>
              <a:rPr lang="en-GB" sz="1800" dirty="0"/>
              <a:t>Employment</a:t>
            </a:r>
          </a:p>
          <a:p>
            <a:pPr lvl="3" algn="just"/>
            <a:r>
              <a:rPr lang="en-GB" sz="1800" dirty="0"/>
              <a:t>Revenue Law</a:t>
            </a:r>
          </a:p>
          <a:p>
            <a:pPr lvl="3" algn="just"/>
            <a:r>
              <a:rPr lang="en-GB" sz="1800" dirty="0"/>
              <a:t>Public Law and Judicial Review</a:t>
            </a:r>
          </a:p>
          <a:p>
            <a:pPr lvl="1" algn="just"/>
            <a:endParaRPr lang="en-GB" dirty="0"/>
          </a:p>
          <a:p>
            <a:pPr lvl="1" algn="just"/>
            <a:endParaRPr lang="en-GB" sz="1800" dirty="0"/>
          </a:p>
          <a:p>
            <a:pPr lvl="1" algn="just"/>
            <a:endParaRPr lang="en-GB" sz="1800" dirty="0"/>
          </a:p>
          <a:p>
            <a:pPr marL="270000" lvl="2" indent="0">
              <a:buNone/>
            </a:pPr>
            <a:endParaRPr lang="en-GB" dirty="0"/>
          </a:p>
        </p:txBody>
      </p:sp>
      <p:sp>
        <p:nvSpPr>
          <p:cNvPr id="11" name="Title 10"/>
          <p:cNvSpPr>
            <a:spLocks noGrp="1"/>
          </p:cNvSpPr>
          <p:nvPr>
            <p:ph type="title"/>
          </p:nvPr>
        </p:nvSpPr>
        <p:spPr/>
        <p:txBody>
          <a:bodyPr/>
          <a:lstStyle/>
          <a:p>
            <a:r>
              <a:rPr lang="en-GB" dirty="0"/>
              <a:t>Civil Litigation - High Court </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Generally…</a:t>
            </a:r>
          </a:p>
        </p:txBody>
      </p:sp>
    </p:spTree>
    <p:extLst>
      <p:ext uri="{BB962C8B-B14F-4D97-AF65-F5344CB8AC3E}">
        <p14:creationId xmlns:p14="http://schemas.microsoft.com/office/powerpoint/2010/main" val="32851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628800"/>
            <a:ext cx="8785101" cy="4482052"/>
          </a:xfrm>
        </p:spPr>
        <p:txBody>
          <a:bodyPr/>
          <a:lstStyle/>
          <a:p>
            <a:pPr lvl="1" algn="just"/>
            <a:r>
              <a:rPr lang="en-GB" sz="2200" dirty="0"/>
              <a:t>Officially launched on 5 January 2015 and is a division of the High Court designed to deal with transnational commercial disputes</a:t>
            </a:r>
          </a:p>
          <a:p>
            <a:pPr lvl="1" algn="just"/>
            <a:endParaRPr lang="en-GB" sz="2200" dirty="0"/>
          </a:p>
          <a:p>
            <a:pPr lvl="1" algn="just"/>
            <a:r>
              <a:rPr lang="en-GB" sz="2200" dirty="0"/>
              <a:t>Hears cases governed by Singapore law and </a:t>
            </a:r>
            <a:r>
              <a:rPr lang="en-GB" sz="2200" dirty="0">
                <a:solidFill>
                  <a:srgbClr val="000000"/>
                </a:solidFill>
              </a:rPr>
              <a:t>foreign law</a:t>
            </a:r>
          </a:p>
          <a:p>
            <a:pPr lvl="1" algn="just"/>
            <a:endParaRPr lang="en-GB" sz="2200" dirty="0"/>
          </a:p>
          <a:p>
            <a:pPr lvl="1" algn="just"/>
            <a:r>
              <a:rPr lang="en-GB" sz="2200" dirty="0"/>
              <a:t>There need not be any connecting factors to Singapore</a:t>
            </a:r>
          </a:p>
          <a:p>
            <a:pPr marL="0" lvl="1" indent="0" algn="just">
              <a:buNone/>
            </a:pPr>
            <a:endParaRPr lang="en-GB" sz="2200" dirty="0"/>
          </a:p>
          <a:p>
            <a:pPr lvl="1" algn="just"/>
            <a:r>
              <a:rPr lang="en-GB" sz="2200" dirty="0">
                <a:solidFill>
                  <a:srgbClr val="000000"/>
                </a:solidFill>
              </a:rPr>
              <a:t>Thus far, 15 reported judgments of the SICC</a:t>
            </a:r>
          </a:p>
          <a:p>
            <a:pPr marL="0" lvl="1" indent="0" algn="just">
              <a:buNone/>
            </a:pPr>
            <a:endParaRPr lang="en-GB" dirty="0"/>
          </a:p>
          <a:p>
            <a:pPr marL="0" lvl="1" indent="0">
              <a:buNone/>
            </a:pPr>
            <a:endParaRPr lang="en-GB" dirty="0">
              <a:solidFill>
                <a:srgbClr val="FF0000"/>
              </a:solidFill>
            </a:endParaRPr>
          </a:p>
          <a:p>
            <a:pPr marL="0" lvl="1" indent="0">
              <a:buNone/>
            </a:pPr>
            <a:endParaRPr lang="en-GB" dirty="0"/>
          </a:p>
          <a:p>
            <a:pPr marL="0" lvl="1" indent="0">
              <a:buNone/>
            </a:pPr>
            <a:endParaRPr lang="en-GB" dirty="0"/>
          </a:p>
          <a:p>
            <a:pPr lvl="1"/>
            <a:endParaRPr lang="en-GB" dirty="0"/>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Singapore International Commercial Court (“SICC”)</a:t>
            </a:r>
          </a:p>
        </p:txBody>
      </p:sp>
      <p:pic>
        <p:nvPicPr>
          <p:cNvPr id="6" name="Image"/>
          <p:cNvPicPr>
            <a:picLocks noChangeAspect="1"/>
          </p:cNvPicPr>
          <p:nvPr/>
        </p:nvPicPr>
        <p:blipFill>
          <a:blip r:embed="rId3">
            <a:extLst>
              <a:ext uri="{28A0092B-C50C-407E-A947-70E740481C1C}">
                <a14:useLocalDpi xmlns:a14="http://schemas.microsoft.com/office/drawing/2010/main" val="0"/>
              </a:ext>
            </a:extLst>
          </a:blip>
          <a:srcRect l="1371" r="1371"/>
          <a:stretch>
            <a:fillRect/>
          </a:stretch>
        </p:blipFill>
        <p:spPr bwMode="gray">
          <a:xfrm>
            <a:off x="0" y="5085185"/>
            <a:ext cx="9906000" cy="1308070"/>
          </a:xfrm>
          <a:prstGeom prst="rect">
            <a:avLst/>
          </a:prstGeom>
          <a:noFill/>
        </p:spPr>
      </p:pic>
    </p:spTree>
    <p:extLst>
      <p:ext uri="{BB962C8B-B14F-4D97-AF65-F5344CB8AC3E}">
        <p14:creationId xmlns:p14="http://schemas.microsoft.com/office/powerpoint/2010/main" val="20783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1604" y="1628800"/>
            <a:ext cx="8785101" cy="4482052"/>
          </a:xfrm>
        </p:spPr>
        <p:txBody>
          <a:bodyPr/>
          <a:lstStyle/>
          <a:p>
            <a:pPr marL="342900" lvl="1" indent="-342900">
              <a:buFont typeface="+mj-lt"/>
              <a:buAutoNum type="arabicPeriod"/>
            </a:pPr>
            <a:r>
              <a:rPr lang="en-GB" sz="2200" dirty="0"/>
              <a:t>Claim in the action is of an international and commercial nature;</a:t>
            </a:r>
          </a:p>
          <a:p>
            <a:pPr marL="342900" lvl="1" indent="-342900">
              <a:buFont typeface="+mj-lt"/>
              <a:buAutoNum type="arabicPeriod"/>
            </a:pPr>
            <a:endParaRPr lang="en-GB" sz="2200" dirty="0"/>
          </a:p>
          <a:p>
            <a:pPr marL="342900" lvl="1" indent="-342900">
              <a:buFont typeface="+mj-lt"/>
              <a:buAutoNum type="arabicPeriod"/>
            </a:pPr>
            <a:r>
              <a:rPr lang="en-GB" sz="2200" dirty="0"/>
              <a:t>Parties have submitted to SICC’s jurisdiction under a written jurisdiction agreement; </a:t>
            </a:r>
            <a:r>
              <a:rPr lang="en-GB" sz="2200" u="sng" dirty="0"/>
              <a:t>and</a:t>
            </a:r>
          </a:p>
          <a:p>
            <a:pPr lvl="2"/>
            <a:r>
              <a:rPr lang="en-GB" sz="1800" i="1" dirty="0"/>
              <a:t>Note: parties can enter into an agreement at any time, such as after a dispute has arisen</a:t>
            </a:r>
          </a:p>
          <a:p>
            <a:pPr marL="612900" lvl="2" indent="-342900">
              <a:buFont typeface="+mj-lt"/>
              <a:buAutoNum type="arabicPeriod"/>
            </a:pPr>
            <a:endParaRPr lang="en-GB" sz="1800" i="1" dirty="0"/>
          </a:p>
          <a:p>
            <a:pPr marL="342900" lvl="1" indent="-342900">
              <a:buFont typeface="+mj-lt"/>
              <a:buAutoNum type="arabicPeriod"/>
            </a:pPr>
            <a:r>
              <a:rPr lang="en-GB" sz="2200" dirty="0"/>
              <a:t>Parties do not seek any relief in the form of a prerogative order (including a mandatory order, a prohibiting order, a quashing order or an order for review of detention)</a:t>
            </a:r>
          </a:p>
          <a:p>
            <a:pPr marL="270000" lvl="2" indent="0">
              <a:buNone/>
            </a:pPr>
            <a:endParaRPr lang="en-GB" i="1" dirty="0"/>
          </a:p>
          <a:p>
            <a:pPr lvl="1"/>
            <a:r>
              <a:rPr lang="en-GB" sz="1800" i="1" dirty="0"/>
              <a:t>Note: SICC can also hear cases transferred from the High Court to the SICC. Similarly, an SICC case can be transferred to the High Court.</a:t>
            </a:r>
            <a:endParaRPr lang="en-GB" sz="1800" dirty="0"/>
          </a:p>
          <a:p>
            <a:pPr lvl="2"/>
            <a:endParaRPr lang="en-GB" dirty="0"/>
          </a:p>
          <a:p>
            <a:pPr lvl="1"/>
            <a:endParaRPr lang="en-GB" dirty="0"/>
          </a:p>
          <a:p>
            <a:pPr lvl="1"/>
            <a:endParaRPr lang="en-GB" dirty="0"/>
          </a:p>
          <a:p>
            <a:pPr lvl="1"/>
            <a:endParaRPr lang="en-GB" dirty="0"/>
          </a:p>
          <a:p>
            <a:pPr lvl="1"/>
            <a:endParaRPr lang="en-GB" dirty="0"/>
          </a:p>
          <a:p>
            <a:pPr marL="0" lvl="1" indent="0">
              <a:buNone/>
            </a:pPr>
            <a:endParaRPr lang="en-GB" dirty="0"/>
          </a:p>
          <a:p>
            <a:pPr lvl="2"/>
            <a:endParaRPr lang="en-GB" dirty="0"/>
          </a:p>
        </p:txBody>
      </p:sp>
      <p:sp>
        <p:nvSpPr>
          <p:cNvPr id="11" name="Title 10"/>
          <p:cNvSpPr>
            <a:spLocks noGrp="1"/>
          </p:cNvSpPr>
          <p:nvPr>
            <p:ph type="title"/>
          </p:nvPr>
        </p:nvSpPr>
        <p:spPr/>
        <p:txBody>
          <a:bodyPr/>
          <a:lstStyle/>
          <a:p>
            <a:r>
              <a:rPr lang="en-GB" dirty="0"/>
              <a:t>Civil Litigation - High Court (SICC)</a:t>
            </a:r>
          </a:p>
        </p:txBody>
      </p:sp>
      <p:sp>
        <p:nvSpPr>
          <p:cNvPr id="12" name="Text Placeholder 11"/>
          <p:cNvSpPr>
            <a:spLocks noGrp="1"/>
          </p:cNvSpPr>
          <p:nvPr>
            <p:ph type="body" sz="quarter" idx="10"/>
          </p:nvPr>
        </p:nvSpPr>
        <p:spPr>
          <a:xfrm>
            <a:off x="562705" y="1052513"/>
            <a:ext cx="8785225" cy="369332"/>
          </a:xfrm>
        </p:spPr>
        <p:txBody>
          <a:bodyPr/>
          <a:lstStyle/>
          <a:p>
            <a:r>
              <a:rPr lang="en-GB" sz="2400" i="1" dirty="0"/>
              <a:t>Jurisdiction of SICC</a:t>
            </a:r>
          </a:p>
        </p:txBody>
      </p:sp>
    </p:spTree>
    <p:extLst>
      <p:ext uri="{BB962C8B-B14F-4D97-AF65-F5344CB8AC3E}">
        <p14:creationId xmlns:p14="http://schemas.microsoft.com/office/powerpoint/2010/main" val="5976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ennedys Law_ScreenA4">
  <a:themeElements>
    <a:clrScheme name="Kennedy">
      <a:dk1>
        <a:sysClr val="windowText" lastClr="000000"/>
      </a:dk1>
      <a:lt1>
        <a:sysClr val="window" lastClr="FFFFFF"/>
      </a:lt1>
      <a:dk2>
        <a:srgbClr val="4A4B4B"/>
      </a:dk2>
      <a:lt2>
        <a:srgbClr val="E6E6E6"/>
      </a:lt2>
      <a:accent1>
        <a:srgbClr val="00A1DF"/>
      </a:accent1>
      <a:accent2>
        <a:srgbClr val="9ACFEF"/>
      </a:accent2>
      <a:accent3>
        <a:srgbClr val="5DB8E7"/>
      </a:accent3>
      <a:accent4>
        <a:srgbClr val="D0E7F7"/>
      </a:accent4>
      <a:accent5>
        <a:srgbClr val="FEB81A"/>
      </a:accent5>
      <a:accent6>
        <a:srgbClr val="FFDB95"/>
      </a:accent6>
      <a:hlink>
        <a:srgbClr val="00A1DF"/>
      </a:hlink>
      <a:folHlink>
        <a:srgbClr val="FEB81A"/>
      </a:folHlink>
    </a:clrScheme>
    <a:fontScheme name="Kennedys">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White">
      <a:srgbClr val="FFFFFF"/>
    </a:custClr>
    <a:custClr name="Black">
      <a:srgbClr val="000000"/>
    </a:custClr>
    <a:custClr name="100% Blue">
      <a:srgbClr val="00A1DF"/>
    </a:custClr>
    <a:custClr name="75% Blue">
      <a:srgbClr val="5DB8E7"/>
    </a:custClr>
    <a:custClr name="50% Blue">
      <a:srgbClr val="9ACFEF"/>
    </a:custClr>
    <a:custClr name="25% Blue">
      <a:srgbClr val="D0E7F7"/>
    </a:custClr>
    <a:custClr name="100% Yellow">
      <a:srgbClr val="FEB81A"/>
    </a:custClr>
    <a:custClr name="75% Yellow">
      <a:srgbClr val="FEC961"/>
    </a:custClr>
    <a:custClr name="50% Yellow">
      <a:srgbClr val="FFDB95"/>
    </a:custClr>
    <a:custClr name="25% Yellow">
      <a:srgbClr val="FFEDC9"/>
    </a:custClr>
    <a:custClr name="White">
      <a:srgbClr val="FFFFFF"/>
    </a:custClr>
    <a:custClr name="Black">
      <a:srgbClr val="000000"/>
    </a:custClr>
    <a:custClr name="100% Green">
      <a:srgbClr val="00AF42"/>
    </a:custClr>
    <a:custClr name="75% Green">
      <a:srgbClr val="0BC571"/>
    </a:custClr>
    <a:custClr name="50% Green">
      <a:srgbClr val="7FDA9D"/>
    </a:custClr>
    <a:custClr name="25% Green">
      <a:srgbClr val="C1EDCC"/>
    </a:custClr>
    <a:custClr name="100% Orange">
      <a:srgbClr val="FF6900"/>
    </a:custClr>
    <a:custClr name="75% Orange">
      <a:srgbClr val="FFA34E"/>
    </a:custClr>
    <a:custClr name="50% Orange">
      <a:srgbClr val="FFC289"/>
    </a:custClr>
    <a:custClr name="25% Orange">
      <a:srgbClr val="FFD9BF"/>
    </a:custClr>
    <a:custClr name="White">
      <a:srgbClr val="FFFFFF"/>
    </a:custClr>
    <a:custClr name="Black">
      <a:srgbClr val="000000"/>
    </a:custClr>
    <a:custClr name="100% Pink">
      <a:srgbClr val="DE0031"/>
    </a:custClr>
    <a:custClr name="75% Pink">
      <a:srgbClr val="F0605F"/>
    </a:custClr>
    <a:custClr name="50% Pink">
      <a:srgbClr val="FC9691"/>
    </a:custClr>
    <a:custClr name="25% Pink">
      <a:srgbClr val="FABFD0"/>
    </a:custClr>
    <a:custClr name="75% Black">
      <a:srgbClr val="404040"/>
    </a:custClr>
    <a:custClr name="50% Black">
      <a:srgbClr val="7F7F7F"/>
    </a:custClr>
    <a:custClr name="25% Black">
      <a:srgbClr val="BFBFBF"/>
    </a:custClr>
    <a:custClr name="10% Black">
      <a:srgbClr val="E6E6E6"/>
    </a:custClr>
  </a:custClrLst>
  <a:extLst>
    <a:ext uri="{05A4C25C-085E-4340-85A3-A5531E510DB2}">
      <thm15:themeFamily xmlns:thm15="http://schemas.microsoft.com/office/thememl/2012/main" name="Kennedys Law_ScreenA4.potx" id="{BCEBC076-0569-48A5-B14E-6017F3109B54}" vid="{37D3B4BF-1823-448F-B346-574F1786EE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Kennedys Law_ScreenA4</Template>
  <TotalTime>8600</TotalTime>
  <Words>2170</Words>
  <Application>Microsoft Office PowerPoint</Application>
  <PresentationFormat>A4 Paper (210x297 mm)</PresentationFormat>
  <Paragraphs>393</Paragraphs>
  <Slides>32</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Times New Roman</vt:lpstr>
      <vt:lpstr>Trebuchet MS</vt:lpstr>
      <vt:lpstr>Wingdings</vt:lpstr>
      <vt:lpstr>Wingdings 3</vt:lpstr>
      <vt:lpstr>Kennedys Law_ScreenA4</vt:lpstr>
      <vt:lpstr>PowerPoint Presentation</vt:lpstr>
      <vt:lpstr>MAIN OBJECTIVES</vt:lpstr>
      <vt:lpstr>CIVIL LITIGATION IN SINGAPORE</vt:lpstr>
      <vt:lpstr>Singapore Legal Hierarchy </vt:lpstr>
      <vt:lpstr>Civil Litigation - State Courts </vt:lpstr>
      <vt:lpstr>Civil Litigation - High Court </vt:lpstr>
      <vt:lpstr>Civil Litigation - High Court </vt:lpstr>
      <vt:lpstr>Civil Litigation – High Court (SICC)</vt:lpstr>
      <vt:lpstr>Civil Litigation - High Court (SICC)</vt:lpstr>
      <vt:lpstr>Civil Litigation - High Court (SICC)</vt:lpstr>
      <vt:lpstr>Civil Litigation - High Court (SICC)</vt:lpstr>
      <vt:lpstr>PowerPoint Presentation</vt:lpstr>
      <vt:lpstr>Civil Litigation - High Court (SICC)</vt:lpstr>
      <vt:lpstr>Civil Litigation - High Court (SICC)</vt:lpstr>
      <vt:lpstr>Civil Litigation - High Court (SICC)</vt:lpstr>
      <vt:lpstr>Civil Litigation - High Court (SICC)</vt:lpstr>
      <vt:lpstr>Civil Litigation - High Court (SICC)</vt:lpstr>
      <vt:lpstr>Civil Litigation - High Court (SICC)</vt:lpstr>
      <vt:lpstr>Civil Litigation - Court of Appeal</vt:lpstr>
      <vt:lpstr>ALTERNATIVE DISPUTE RESOLUTION IN SINGAPORE</vt:lpstr>
      <vt:lpstr>A. Arbitration</vt:lpstr>
      <vt:lpstr>A. Arbitration</vt:lpstr>
      <vt:lpstr>A. Arbitration</vt:lpstr>
      <vt:lpstr>A. Arbitration</vt:lpstr>
      <vt:lpstr>A. Arbitration</vt:lpstr>
      <vt:lpstr>A. Arbitration</vt:lpstr>
      <vt:lpstr>B. Mediation</vt:lpstr>
      <vt:lpstr>B. Mediation</vt:lpstr>
      <vt:lpstr>B. Mediation</vt:lpstr>
      <vt:lpstr>B. Mediation</vt:lpstr>
      <vt:lpstr>B. Mediation</vt:lpstr>
      <vt:lpstr>PowerPoint Presentation</vt:lpstr>
    </vt:vector>
  </TitlesOfParts>
  <Company>Kennedys Law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 Collective Sales – Is En-bloc Fever Back?</dc:title>
  <dc:creator>Bernadette Lee</dc:creator>
  <cp:lastModifiedBy>Christopher Rodd</cp:lastModifiedBy>
  <cp:revision>407</cp:revision>
  <cp:lastPrinted>2017-10-12T06:52:46Z</cp:lastPrinted>
  <dcterms:created xsi:type="dcterms:W3CDTF">2017-07-18T12:57:22Z</dcterms:created>
  <dcterms:modified xsi:type="dcterms:W3CDTF">2017-12-08T00:48:09Z</dcterms:modified>
</cp:coreProperties>
</file>